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1" r:id="rId1"/>
  </p:sldMasterIdLst>
  <p:notesMasterIdLst>
    <p:notesMasterId r:id="rId11"/>
  </p:notesMasterIdLst>
  <p:sldIdLst>
    <p:sldId id="256" r:id="rId2"/>
    <p:sldId id="257" r:id="rId3"/>
    <p:sldId id="258" r:id="rId4"/>
    <p:sldId id="259" r:id="rId5"/>
    <p:sldId id="260" r:id="rId6"/>
    <p:sldId id="261" r:id="rId7"/>
    <p:sldId id="262" r:id="rId8"/>
    <p:sldId id="263" r:id="rId9"/>
    <p:sldId id="264" r:id="rId10"/>
  </p:sldIdLst>
  <p:sldSz cx="9144000" cy="5143500" type="screen16x9"/>
  <p:notesSz cx="6858000" cy="9144000"/>
  <p:embeddedFontLst>
    <p:embeddedFont>
      <p:font typeface="Helvetica Neue" panose="02010600030101010101" charset="0"/>
      <p:regular r:id="rId12"/>
      <p:bold r:id="rId13"/>
      <p:italic r:id="rId14"/>
      <p:boldItalic r:id="rId15"/>
    </p:embeddedFont>
    <p:embeddedFont>
      <p:font typeface="Impact" panose="020B0806030902050204" pitchFamily="34" charset="0"/>
      <p:regular r:id="rId16"/>
    </p:embeddedFont>
    <p:embeddedFont>
      <p:font typeface="Lato" panose="02010600030101010101" charset="0"/>
      <p:regular r:id="rId17"/>
      <p:bold r:id="rId18"/>
      <p:italic r:id="rId19"/>
      <p:boldItalic r:id="rId20"/>
    </p:embeddedFont>
    <p:embeddedFont>
      <p:font typeface="Roboto" panose="02010600030101010101" charset="0"/>
      <p:regular r:id="rId21"/>
      <p:bold r:id="rId22"/>
      <p:italic r:id="rId23"/>
      <p:boldItalic r:id="rId2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28" d="100"/>
          <a:sy n="128" d="100"/>
        </p:scale>
        <p:origin x="45" y="7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font" Target="fonts/font7.fntdata"/><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10.fntdata"/><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font" Target="fonts/font6.fntdata"/><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5.fntdata"/><Relationship Id="rId20"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24" Type="http://schemas.openxmlformats.org/officeDocument/2006/relationships/font" Target="fonts/font13.fntdata"/><Relationship Id="rId5" Type="http://schemas.openxmlformats.org/officeDocument/2006/relationships/slide" Target="slides/slide4.xml"/><Relationship Id="rId15" Type="http://schemas.openxmlformats.org/officeDocument/2006/relationships/font" Target="fonts/font4.fntdata"/><Relationship Id="rId23" Type="http://schemas.openxmlformats.org/officeDocument/2006/relationships/font" Target="fonts/font12.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 Id="rId22" Type="http://schemas.openxmlformats.org/officeDocument/2006/relationships/font" Target="fonts/font11.fntdata"/><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914400" marR="101600" lvl="1" indent="-304800" algn="l" rtl="0">
              <a:lnSpc>
                <a:spcPct val="115000"/>
              </a:lnSpc>
              <a:spcBef>
                <a:spcPts val="0"/>
              </a:spcBef>
              <a:spcAft>
                <a:spcPts val="0"/>
              </a:spcAft>
              <a:buClr>
                <a:srgbClr val="2D3B45"/>
              </a:buClr>
              <a:buSzPts val="1200"/>
              <a:buFont typeface="Helvetica Neue"/>
              <a:buChar char="○"/>
            </a:pPr>
            <a:r>
              <a:rPr lang="en" sz="1200">
                <a:solidFill>
                  <a:srgbClr val="2D3B45"/>
                </a:solidFill>
                <a:latin typeface="Helvetica Neue"/>
                <a:ea typeface="Helvetica Neue"/>
                <a:cs typeface="Helvetica Neue"/>
                <a:sym typeface="Helvetica Neue"/>
              </a:rPr>
              <a:t>State your consultant/client scenario</a:t>
            </a:r>
            <a:endParaRPr sz="1200">
              <a:solidFill>
                <a:srgbClr val="2D3B45"/>
              </a:solidFill>
              <a:latin typeface="Helvetica Neue"/>
              <a:ea typeface="Helvetica Neue"/>
              <a:cs typeface="Helvetica Neue"/>
              <a:sym typeface="Helvetica Neue"/>
            </a:endParaRPr>
          </a:p>
          <a:p>
            <a:pPr marL="914400" marR="101600" lvl="1" indent="-304800" algn="l" rtl="0">
              <a:lnSpc>
                <a:spcPct val="115000"/>
              </a:lnSpc>
              <a:spcBef>
                <a:spcPts val="0"/>
              </a:spcBef>
              <a:spcAft>
                <a:spcPts val="0"/>
              </a:spcAft>
              <a:buClr>
                <a:srgbClr val="2D3B45"/>
              </a:buClr>
              <a:buSzPts val="1200"/>
              <a:buFont typeface="Helvetica Neue"/>
              <a:buChar char="○"/>
            </a:pPr>
            <a:r>
              <a:rPr lang="en" sz="1200">
                <a:solidFill>
                  <a:srgbClr val="2D3B45"/>
                </a:solidFill>
                <a:latin typeface="Helvetica Neue"/>
                <a:ea typeface="Helvetica Neue"/>
                <a:cs typeface="Helvetica Neue"/>
                <a:sym typeface="Helvetica Neue"/>
              </a:rPr>
              <a:t>Show a sample of the original data</a:t>
            </a:r>
            <a:endParaRPr sz="1200">
              <a:solidFill>
                <a:srgbClr val="2D3B45"/>
              </a:solidFill>
              <a:latin typeface="Helvetica Neue"/>
              <a:ea typeface="Helvetica Neue"/>
              <a:cs typeface="Helvetica Neue"/>
              <a:sym typeface="Helvetica Neue"/>
            </a:endParaRPr>
          </a:p>
          <a:p>
            <a:pPr marL="914400" marR="101600" lvl="1" indent="-304800" algn="l" rtl="0">
              <a:lnSpc>
                <a:spcPct val="115000"/>
              </a:lnSpc>
              <a:spcBef>
                <a:spcPts val="0"/>
              </a:spcBef>
              <a:spcAft>
                <a:spcPts val="0"/>
              </a:spcAft>
              <a:buClr>
                <a:srgbClr val="2D3B45"/>
              </a:buClr>
              <a:buSzPts val="1200"/>
              <a:buFont typeface="Helvetica Neue"/>
              <a:buChar char="○"/>
            </a:pPr>
            <a:r>
              <a:rPr lang="en" sz="1200">
                <a:solidFill>
                  <a:srgbClr val="2D3B45"/>
                </a:solidFill>
                <a:latin typeface="Helvetica Neue"/>
                <a:ea typeface="Helvetica Neue"/>
                <a:cs typeface="Helvetica Neue"/>
                <a:sym typeface="Helvetica Neue"/>
              </a:rPr>
              <a:t>Overview and brief explanation of normalization plan</a:t>
            </a:r>
            <a:endParaRPr sz="1200">
              <a:solidFill>
                <a:srgbClr val="2D3B45"/>
              </a:solidFill>
              <a:latin typeface="Helvetica Neue"/>
              <a:ea typeface="Helvetica Neue"/>
              <a:cs typeface="Helvetica Neue"/>
              <a:sym typeface="Helvetica Neue"/>
            </a:endParaRPr>
          </a:p>
          <a:p>
            <a:pPr marL="914400" marR="101600" lvl="1" indent="-304800" algn="l" rtl="0">
              <a:lnSpc>
                <a:spcPct val="115000"/>
              </a:lnSpc>
              <a:spcBef>
                <a:spcPts val="0"/>
              </a:spcBef>
              <a:spcAft>
                <a:spcPts val="0"/>
              </a:spcAft>
              <a:buClr>
                <a:srgbClr val="2D3B45"/>
              </a:buClr>
              <a:buSzPts val="1200"/>
              <a:buFont typeface="Helvetica Neue"/>
              <a:buChar char="○"/>
            </a:pPr>
            <a:r>
              <a:rPr lang="en" sz="1200">
                <a:solidFill>
                  <a:srgbClr val="2D3B45"/>
                </a:solidFill>
                <a:latin typeface="Helvetica Neue"/>
                <a:ea typeface="Helvetica Neue"/>
                <a:cs typeface="Helvetica Neue"/>
                <a:sym typeface="Helvetica Neue"/>
              </a:rPr>
              <a:t>Brief explanation of the ETL process</a:t>
            </a:r>
            <a:endParaRPr sz="1200">
              <a:solidFill>
                <a:srgbClr val="2D3B45"/>
              </a:solidFill>
              <a:latin typeface="Helvetica Neue"/>
              <a:ea typeface="Helvetica Neue"/>
              <a:cs typeface="Helvetica Neue"/>
              <a:sym typeface="Helvetica Neue"/>
            </a:endParaRPr>
          </a:p>
          <a:p>
            <a:pPr marL="914400" marR="101600" lvl="1" indent="-304800" algn="l" rtl="0">
              <a:lnSpc>
                <a:spcPct val="115000"/>
              </a:lnSpc>
              <a:spcBef>
                <a:spcPts val="0"/>
              </a:spcBef>
              <a:spcAft>
                <a:spcPts val="0"/>
              </a:spcAft>
              <a:buClr>
                <a:srgbClr val="2D3B45"/>
              </a:buClr>
              <a:buSzPts val="1200"/>
              <a:buFont typeface="Helvetica Neue"/>
              <a:buChar char="○"/>
            </a:pPr>
            <a:r>
              <a:rPr lang="en" sz="1200">
                <a:solidFill>
                  <a:srgbClr val="2D3B45"/>
                </a:solidFill>
                <a:latin typeface="Helvetica Neue"/>
                <a:ea typeface="Helvetica Neue"/>
                <a:cs typeface="Helvetica Neue"/>
                <a:sym typeface="Helvetica Neue"/>
              </a:rPr>
              <a:t>Process of interacting with data (analytical procedures):</a:t>
            </a:r>
            <a:endParaRPr sz="1200">
              <a:solidFill>
                <a:srgbClr val="2D3B45"/>
              </a:solidFill>
              <a:latin typeface="Helvetica Neue"/>
              <a:ea typeface="Helvetica Neue"/>
              <a:cs typeface="Helvetica Neue"/>
              <a:sym typeface="Helvetica Neue"/>
            </a:endParaRPr>
          </a:p>
          <a:p>
            <a:pPr marL="1371600" marR="152400" lvl="2" indent="-304800" algn="l" rtl="0">
              <a:lnSpc>
                <a:spcPct val="115000"/>
              </a:lnSpc>
              <a:spcBef>
                <a:spcPts val="0"/>
              </a:spcBef>
              <a:spcAft>
                <a:spcPts val="0"/>
              </a:spcAft>
              <a:buClr>
                <a:srgbClr val="2D3B45"/>
              </a:buClr>
              <a:buSzPts val="1200"/>
              <a:buFont typeface="Helvetica Neue"/>
              <a:buChar char="■"/>
            </a:pPr>
            <a:r>
              <a:rPr lang="en" sz="1200">
                <a:solidFill>
                  <a:srgbClr val="2D3B45"/>
                </a:solidFill>
                <a:latin typeface="Helvetica Neue"/>
                <a:ea typeface="Helvetica Neue"/>
                <a:cs typeface="Helvetica Neue"/>
                <a:sym typeface="Helvetica Neue"/>
              </a:rPr>
              <a:t>Why? What are the customer needs that you designed for? What are the insights that your customer is expected to benefit from with the new relational database and relevant tools that you build for them?</a:t>
            </a:r>
            <a:endParaRPr sz="1200">
              <a:solidFill>
                <a:srgbClr val="2D3B45"/>
              </a:solidFill>
              <a:latin typeface="Helvetica Neue"/>
              <a:ea typeface="Helvetica Neue"/>
              <a:cs typeface="Helvetica Neue"/>
              <a:sym typeface="Helvetica Neue"/>
            </a:endParaRPr>
          </a:p>
          <a:p>
            <a:pPr marL="1371600" marR="152400" lvl="2" indent="-304800" algn="l" rtl="0">
              <a:lnSpc>
                <a:spcPct val="115000"/>
              </a:lnSpc>
              <a:spcBef>
                <a:spcPts val="0"/>
              </a:spcBef>
              <a:spcAft>
                <a:spcPts val="0"/>
              </a:spcAft>
              <a:buClr>
                <a:srgbClr val="2D3B45"/>
              </a:buClr>
              <a:buSzPts val="1200"/>
              <a:buFont typeface="Helvetica Neue"/>
              <a:buChar char="■"/>
            </a:pPr>
            <a:r>
              <a:rPr lang="en" sz="1200">
                <a:solidFill>
                  <a:srgbClr val="2D3B45"/>
                </a:solidFill>
                <a:latin typeface="Helvetica Neue"/>
                <a:ea typeface="Helvetica Neue"/>
                <a:cs typeface="Helvetica Neue"/>
                <a:sym typeface="Helvetica Neue"/>
              </a:rPr>
              <a:t>How? Did you build custom tools? (raw SQL, Python, R, Metabase, other)</a:t>
            </a:r>
            <a:endParaRPr sz="1200">
              <a:solidFill>
                <a:srgbClr val="2D3B45"/>
              </a:solidFill>
              <a:latin typeface="Helvetica Neue"/>
              <a:ea typeface="Helvetica Neue"/>
              <a:cs typeface="Helvetica Neue"/>
              <a:sym typeface="Helvetica Neue"/>
            </a:endParaRPr>
          </a:p>
          <a:p>
            <a:pPr marL="914400" marR="101600" lvl="1" indent="-304800" algn="l" rtl="0">
              <a:lnSpc>
                <a:spcPct val="115000"/>
              </a:lnSpc>
              <a:spcBef>
                <a:spcPts val="0"/>
              </a:spcBef>
              <a:spcAft>
                <a:spcPts val="0"/>
              </a:spcAft>
              <a:buClr>
                <a:srgbClr val="2D3B45"/>
              </a:buClr>
              <a:buSzPts val="1200"/>
              <a:buFont typeface="Helvetica Neue"/>
              <a:buChar char="○"/>
            </a:pPr>
            <a:r>
              <a:rPr lang="en" sz="1200">
                <a:solidFill>
                  <a:srgbClr val="2D3B45"/>
                </a:solidFill>
                <a:latin typeface="Helvetica Neue"/>
                <a:ea typeface="Helvetica Neue"/>
                <a:cs typeface="Helvetica Neue"/>
                <a:sym typeface="Helvetica Neue"/>
              </a:rPr>
              <a:t>Very brief demo of database interaction (SQL and Metabase)</a:t>
            </a:r>
            <a:endParaRPr sz="1200">
              <a:solidFill>
                <a:srgbClr val="2D3B45"/>
              </a:solidFill>
              <a:latin typeface="Helvetica Neue"/>
              <a:ea typeface="Helvetica Neue"/>
              <a:cs typeface="Helvetica Neue"/>
              <a:sym typeface="Helvetica Neue"/>
            </a:endParaRPr>
          </a:p>
          <a:p>
            <a:pPr marL="914400" marR="101600" lvl="0" indent="0" algn="l" rtl="0">
              <a:lnSpc>
                <a:spcPct val="115000"/>
              </a:lnSpc>
              <a:spcBef>
                <a:spcPts val="2000"/>
              </a:spcBef>
              <a:spcAft>
                <a:spcPts val="0"/>
              </a:spcAft>
              <a:buNone/>
            </a:pPr>
            <a:endParaRPr sz="1200">
              <a:solidFill>
                <a:srgbClr val="2D3B45"/>
              </a:solidFill>
              <a:latin typeface="Helvetica Neue"/>
              <a:ea typeface="Helvetica Neue"/>
              <a:cs typeface="Helvetica Neue"/>
              <a:sym typeface="Helvetica Neue"/>
            </a:endParaRPr>
          </a:p>
          <a:p>
            <a:pPr marL="1193800" marR="101600" lvl="1" indent="-304800" algn="l" rtl="0">
              <a:lnSpc>
                <a:spcPct val="115000"/>
              </a:lnSpc>
              <a:spcBef>
                <a:spcPts val="2000"/>
              </a:spcBef>
              <a:spcAft>
                <a:spcPts val="0"/>
              </a:spcAft>
              <a:buClr>
                <a:srgbClr val="2D3B45"/>
              </a:buClr>
              <a:buSzPts val="1200"/>
              <a:buFont typeface="Helvetica Neue"/>
              <a:buChar char="○"/>
            </a:pPr>
            <a:endParaRPr sz="1200">
              <a:solidFill>
                <a:srgbClr val="2D3B45"/>
              </a:solidFill>
              <a:latin typeface="Helvetica Neue"/>
              <a:ea typeface="Helvetica Neue"/>
              <a:cs typeface="Helvetica Neue"/>
              <a:sym typeface="Helvetica Neue"/>
            </a:endParaRPr>
          </a:p>
          <a:p>
            <a:pPr marL="0" lvl="0" indent="0" algn="l" rtl="0">
              <a:spcBef>
                <a:spcPts val="200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58d1469ace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 name="Google Shape;104;g58d1469ac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About the original dataset: redundancy: repeated information stored, which will cause data inconsistency</a:t>
            </a:r>
            <a:endParaRPr/>
          </a:p>
          <a:p>
            <a:pPr marL="457200" lvl="0" indent="0" algn="l" rtl="0">
              <a:lnSpc>
                <a:spcPct val="115000"/>
              </a:lnSpc>
              <a:spcBef>
                <a:spcPts val="1000"/>
              </a:spcBef>
              <a:spcAft>
                <a:spcPts val="0"/>
              </a:spcAft>
              <a:buNone/>
            </a:pPr>
            <a:r>
              <a:rPr lang="en" b="1"/>
              <a:t>increased consistency</a:t>
            </a:r>
            <a:r>
              <a:rPr lang="en"/>
              <a:t>. Information is stored in one place and one place only, reducing the possibility of inconsistent data.</a:t>
            </a:r>
            <a:endParaRPr/>
          </a:p>
          <a:p>
            <a:pPr marL="457200" lvl="0" indent="0" algn="l" rtl="0">
              <a:lnSpc>
                <a:spcPct val="115000"/>
              </a:lnSpc>
              <a:spcBef>
                <a:spcPts val="1000"/>
              </a:spcBef>
              <a:spcAft>
                <a:spcPts val="0"/>
              </a:spcAft>
              <a:buNone/>
            </a:pPr>
            <a:endParaRPr/>
          </a:p>
          <a:p>
            <a:pPr marL="0" lvl="0" indent="0" algn="l" rtl="0">
              <a:spcBef>
                <a:spcPts val="100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56d408d0c2_3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 name="Google Shape;117;g56d408d0c2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58d1469ace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58d1469ace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58d1469ace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58d1469ace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58d1469ace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58d1469ace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56d408d0c2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56d408d0c2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58d1469ace_0_3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58d1469ace_0_3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56d408d0c2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56d408d0c2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grpSp>
        <p:nvGrpSpPr>
          <p:cNvPr id="10" name="Google Shape;10;p2"/>
          <p:cNvGrpSpPr/>
          <p:nvPr/>
        </p:nvGrpSpPr>
        <p:grpSpPr>
          <a:xfrm>
            <a:off x="6098378" y="5"/>
            <a:ext cx="3045625" cy="2030570"/>
            <a:chOff x="6098378" y="5"/>
            <a:chExt cx="3045625" cy="2030570"/>
          </a:xfrm>
        </p:grpSpPr>
        <p:sp>
          <p:nvSpPr>
            <p:cNvPr id="11" name="Google Shape;11;p2"/>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Google Shape;16;p2"/>
          <p:cNvSpPr txBox="1">
            <a:spLocks noGrp="1"/>
          </p:cNvSpPr>
          <p:nvPr>
            <p:ph type="ctrTitle"/>
          </p:nvPr>
        </p:nvSpPr>
        <p:spPr>
          <a:xfrm>
            <a:off x="598100" y="1775222"/>
            <a:ext cx="8222100" cy="838800"/>
          </a:xfrm>
          <a:prstGeom prst="rect">
            <a:avLst/>
          </a:prstGeom>
        </p:spPr>
        <p:txBody>
          <a:bodyPr spcFirstLastPara="1" wrap="square" lIns="91425" tIns="91425" rIns="91425" bIns="91425" anchor="b" anchorCtr="0"/>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a:endParaRPr/>
          </a:p>
        </p:txBody>
      </p:sp>
      <p:sp>
        <p:nvSpPr>
          <p:cNvPr id="17" name="Google Shape;17;p2"/>
          <p:cNvSpPr txBox="1">
            <a:spLocks noGrp="1"/>
          </p:cNvSpPr>
          <p:nvPr>
            <p:ph type="subTitle" idx="1"/>
          </p:nvPr>
        </p:nvSpPr>
        <p:spPr>
          <a:xfrm>
            <a:off x="598088" y="2715913"/>
            <a:ext cx="8222100" cy="432900"/>
          </a:xfrm>
          <a:prstGeom prst="rect">
            <a:avLst/>
          </a:prstGeom>
        </p:spPr>
        <p:txBody>
          <a:bodyPr spcFirstLastPara="1" wrap="square" lIns="91425" tIns="91425" rIns="91425" bIns="91425" anchor="t" anchorCtr="0"/>
          <a:lstStyle>
            <a:lvl1pPr lvl="0">
              <a:lnSpc>
                <a:spcPct val="100000"/>
              </a:lnSpc>
              <a:spcBef>
                <a:spcPts val="0"/>
              </a:spcBef>
              <a:spcAft>
                <a:spcPts val="0"/>
              </a:spcAft>
              <a:buClr>
                <a:schemeClr val="lt1"/>
              </a:buClr>
              <a:buSzPts val="2100"/>
              <a:buNone/>
              <a:defRPr sz="2100">
                <a:solidFill>
                  <a:schemeClr val="lt1"/>
                </a:solidFill>
              </a:defRPr>
            </a:lvl1pPr>
            <a:lvl2pPr lvl="1">
              <a:lnSpc>
                <a:spcPct val="100000"/>
              </a:lnSpc>
              <a:spcBef>
                <a:spcPts val="0"/>
              </a:spcBef>
              <a:spcAft>
                <a:spcPts val="0"/>
              </a:spcAft>
              <a:buClr>
                <a:schemeClr val="lt1"/>
              </a:buClr>
              <a:buSzPts val="2100"/>
              <a:buNone/>
              <a:defRPr sz="2100">
                <a:solidFill>
                  <a:schemeClr val="lt1"/>
                </a:solidFill>
              </a:defRPr>
            </a:lvl2pPr>
            <a:lvl3pPr lvl="2">
              <a:lnSpc>
                <a:spcPct val="100000"/>
              </a:lnSpc>
              <a:spcBef>
                <a:spcPts val="0"/>
              </a:spcBef>
              <a:spcAft>
                <a:spcPts val="0"/>
              </a:spcAft>
              <a:buClr>
                <a:schemeClr val="lt1"/>
              </a:buClr>
              <a:buSzPts val="2100"/>
              <a:buNone/>
              <a:defRPr sz="2100">
                <a:solidFill>
                  <a:schemeClr val="lt1"/>
                </a:solidFill>
              </a:defRPr>
            </a:lvl3pPr>
            <a:lvl4pPr lvl="3">
              <a:lnSpc>
                <a:spcPct val="100000"/>
              </a:lnSpc>
              <a:spcBef>
                <a:spcPts val="0"/>
              </a:spcBef>
              <a:spcAft>
                <a:spcPts val="0"/>
              </a:spcAft>
              <a:buClr>
                <a:schemeClr val="lt1"/>
              </a:buClr>
              <a:buSzPts val="2100"/>
              <a:buNone/>
              <a:defRPr sz="2100">
                <a:solidFill>
                  <a:schemeClr val="lt1"/>
                </a:solidFill>
              </a:defRPr>
            </a:lvl4pPr>
            <a:lvl5pPr lvl="4">
              <a:lnSpc>
                <a:spcPct val="100000"/>
              </a:lnSpc>
              <a:spcBef>
                <a:spcPts val="0"/>
              </a:spcBef>
              <a:spcAft>
                <a:spcPts val="0"/>
              </a:spcAft>
              <a:buClr>
                <a:schemeClr val="lt1"/>
              </a:buClr>
              <a:buSzPts val="2100"/>
              <a:buNone/>
              <a:defRPr sz="2100">
                <a:solidFill>
                  <a:schemeClr val="lt1"/>
                </a:solidFill>
              </a:defRPr>
            </a:lvl5pPr>
            <a:lvl6pPr lvl="5">
              <a:lnSpc>
                <a:spcPct val="100000"/>
              </a:lnSpc>
              <a:spcBef>
                <a:spcPts val="0"/>
              </a:spcBef>
              <a:spcAft>
                <a:spcPts val="0"/>
              </a:spcAft>
              <a:buClr>
                <a:schemeClr val="lt1"/>
              </a:buClr>
              <a:buSzPts val="2100"/>
              <a:buNone/>
              <a:defRPr sz="2100">
                <a:solidFill>
                  <a:schemeClr val="lt1"/>
                </a:solidFill>
              </a:defRPr>
            </a:lvl6pPr>
            <a:lvl7pPr lvl="6">
              <a:lnSpc>
                <a:spcPct val="100000"/>
              </a:lnSpc>
              <a:spcBef>
                <a:spcPts val="0"/>
              </a:spcBef>
              <a:spcAft>
                <a:spcPts val="0"/>
              </a:spcAft>
              <a:buClr>
                <a:schemeClr val="lt1"/>
              </a:buClr>
              <a:buSzPts val="2100"/>
              <a:buNone/>
              <a:defRPr sz="2100">
                <a:solidFill>
                  <a:schemeClr val="lt1"/>
                </a:solidFill>
              </a:defRPr>
            </a:lvl7pPr>
            <a:lvl8pPr lvl="7">
              <a:lnSpc>
                <a:spcPct val="100000"/>
              </a:lnSpc>
              <a:spcBef>
                <a:spcPts val="0"/>
              </a:spcBef>
              <a:spcAft>
                <a:spcPts val="0"/>
              </a:spcAft>
              <a:buClr>
                <a:schemeClr val="lt1"/>
              </a:buClr>
              <a:buSzPts val="2100"/>
              <a:buNone/>
              <a:defRPr sz="2100">
                <a:solidFill>
                  <a:schemeClr val="lt1"/>
                </a:solidFill>
              </a:defRPr>
            </a:lvl8pPr>
            <a:lvl9pPr lvl="8">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8" name="Google Shape;18;p2"/>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69"/>
        <p:cNvGrpSpPr/>
        <p:nvPr/>
      </p:nvGrpSpPr>
      <p:grpSpPr>
        <a:xfrm>
          <a:off x="0" y="0"/>
          <a:ext cx="0" cy="0"/>
          <a:chOff x="0" y="0"/>
          <a:chExt cx="0" cy="0"/>
        </a:xfrm>
      </p:grpSpPr>
      <p:grpSp>
        <p:nvGrpSpPr>
          <p:cNvPr id="70" name="Google Shape;70;p11"/>
          <p:cNvGrpSpPr/>
          <p:nvPr/>
        </p:nvGrpSpPr>
        <p:grpSpPr>
          <a:xfrm>
            <a:off x="6098378" y="5"/>
            <a:ext cx="3045625" cy="2030570"/>
            <a:chOff x="6098378" y="5"/>
            <a:chExt cx="3045625" cy="2030570"/>
          </a:xfrm>
        </p:grpSpPr>
        <p:sp>
          <p:nvSpPr>
            <p:cNvPr id="71" name="Google Shape;71;p11"/>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1"/>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11"/>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1"/>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1"/>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 name="Google Shape;76;p11"/>
          <p:cNvSpPr txBox="1">
            <a:spLocks noGrp="1"/>
          </p:cNvSpPr>
          <p:nvPr>
            <p:ph type="title" hasCustomPrompt="1"/>
          </p:nvPr>
        </p:nvSpPr>
        <p:spPr>
          <a:xfrm>
            <a:off x="311700" y="1256050"/>
            <a:ext cx="8520600" cy="2030700"/>
          </a:xfrm>
          <a:prstGeom prst="rect">
            <a:avLst/>
          </a:prstGeom>
        </p:spPr>
        <p:txBody>
          <a:bodyPr spcFirstLastPara="1" wrap="square" lIns="91425" tIns="91425" rIns="91425" bIns="91425" anchor="b" anchorCtr="0"/>
          <a:lstStyle>
            <a:lvl1pPr lvl="0" algn="ctr">
              <a:spcBef>
                <a:spcPts val="0"/>
              </a:spcBef>
              <a:spcAft>
                <a:spcPts val="0"/>
              </a:spcAft>
              <a:buClr>
                <a:schemeClr val="lt1"/>
              </a:buClr>
              <a:buSzPts val="12000"/>
              <a:buNone/>
              <a:defRPr sz="12000">
                <a:solidFill>
                  <a:schemeClr val="lt1"/>
                </a:solidFill>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77" name="Google Shape;77;p11"/>
          <p:cNvSpPr txBox="1">
            <a:spLocks noGrp="1"/>
          </p:cNvSpPr>
          <p:nvPr>
            <p:ph type="body" idx="1"/>
          </p:nvPr>
        </p:nvSpPr>
        <p:spPr>
          <a:xfrm>
            <a:off x="311700" y="3369225"/>
            <a:ext cx="8520600" cy="1281900"/>
          </a:xfrm>
          <a:prstGeom prst="rect">
            <a:avLst/>
          </a:prstGeom>
        </p:spPr>
        <p:txBody>
          <a:bodyPr spcFirstLastPara="1" wrap="square" lIns="91425" tIns="91425" rIns="91425" bIns="91425" anchor="t" anchorCtr="0"/>
          <a:lstStyle>
            <a:lvl1pPr marL="457200" lvl="0" indent="-342900" algn="ctr">
              <a:spcBef>
                <a:spcPts val="0"/>
              </a:spcBef>
              <a:spcAft>
                <a:spcPts val="0"/>
              </a:spcAft>
              <a:buClr>
                <a:schemeClr val="lt1"/>
              </a:buClr>
              <a:buSzPts val="1800"/>
              <a:buChar char="●"/>
              <a:defRPr>
                <a:solidFill>
                  <a:schemeClr val="lt1"/>
                </a:solidFill>
              </a:defRPr>
            </a:lvl1pPr>
            <a:lvl2pPr marL="914400" lvl="1" indent="-317500" algn="ctr">
              <a:spcBef>
                <a:spcPts val="1600"/>
              </a:spcBef>
              <a:spcAft>
                <a:spcPts val="0"/>
              </a:spcAft>
              <a:buClr>
                <a:schemeClr val="lt1"/>
              </a:buClr>
              <a:buSzPts val="1400"/>
              <a:buChar char="○"/>
              <a:defRPr>
                <a:solidFill>
                  <a:schemeClr val="lt1"/>
                </a:solidFill>
              </a:defRPr>
            </a:lvl2pPr>
            <a:lvl3pPr marL="1371600" lvl="2" indent="-317500" algn="ctr">
              <a:spcBef>
                <a:spcPts val="1600"/>
              </a:spcBef>
              <a:spcAft>
                <a:spcPts val="0"/>
              </a:spcAft>
              <a:buClr>
                <a:schemeClr val="lt1"/>
              </a:buClr>
              <a:buSzPts val="1400"/>
              <a:buChar char="■"/>
              <a:defRPr>
                <a:solidFill>
                  <a:schemeClr val="lt1"/>
                </a:solidFill>
              </a:defRPr>
            </a:lvl3pPr>
            <a:lvl4pPr marL="1828800" lvl="3" indent="-317500" algn="ctr">
              <a:spcBef>
                <a:spcPts val="1600"/>
              </a:spcBef>
              <a:spcAft>
                <a:spcPts val="0"/>
              </a:spcAft>
              <a:buClr>
                <a:schemeClr val="lt1"/>
              </a:buClr>
              <a:buSzPts val="1400"/>
              <a:buChar char="●"/>
              <a:defRPr>
                <a:solidFill>
                  <a:schemeClr val="lt1"/>
                </a:solidFill>
              </a:defRPr>
            </a:lvl4pPr>
            <a:lvl5pPr marL="2286000" lvl="4" indent="-317500" algn="ctr">
              <a:spcBef>
                <a:spcPts val="1600"/>
              </a:spcBef>
              <a:spcAft>
                <a:spcPts val="0"/>
              </a:spcAft>
              <a:buClr>
                <a:schemeClr val="lt1"/>
              </a:buClr>
              <a:buSzPts val="1400"/>
              <a:buChar char="○"/>
              <a:defRPr>
                <a:solidFill>
                  <a:schemeClr val="lt1"/>
                </a:solidFill>
              </a:defRPr>
            </a:lvl5pPr>
            <a:lvl6pPr marL="2743200" lvl="5" indent="-317500" algn="ctr">
              <a:spcBef>
                <a:spcPts val="1600"/>
              </a:spcBef>
              <a:spcAft>
                <a:spcPts val="0"/>
              </a:spcAft>
              <a:buClr>
                <a:schemeClr val="lt1"/>
              </a:buClr>
              <a:buSzPts val="1400"/>
              <a:buChar char="■"/>
              <a:defRPr>
                <a:solidFill>
                  <a:schemeClr val="lt1"/>
                </a:solidFill>
              </a:defRPr>
            </a:lvl6pPr>
            <a:lvl7pPr marL="3200400" lvl="6" indent="-317500" algn="ctr">
              <a:spcBef>
                <a:spcPts val="1600"/>
              </a:spcBef>
              <a:spcAft>
                <a:spcPts val="0"/>
              </a:spcAft>
              <a:buClr>
                <a:schemeClr val="lt1"/>
              </a:buClr>
              <a:buSzPts val="1400"/>
              <a:buChar char="●"/>
              <a:defRPr>
                <a:solidFill>
                  <a:schemeClr val="lt1"/>
                </a:solidFill>
              </a:defRPr>
            </a:lvl7pPr>
            <a:lvl8pPr marL="3657600" lvl="7" indent="-317500" algn="ctr">
              <a:spcBef>
                <a:spcPts val="1600"/>
              </a:spcBef>
              <a:spcAft>
                <a:spcPts val="0"/>
              </a:spcAft>
              <a:buClr>
                <a:schemeClr val="lt1"/>
              </a:buClr>
              <a:buSzPts val="1400"/>
              <a:buChar char="○"/>
              <a:defRPr>
                <a:solidFill>
                  <a:schemeClr val="lt1"/>
                </a:solidFill>
              </a:defRPr>
            </a:lvl8pPr>
            <a:lvl9pPr marL="4114800" lvl="8" indent="-317500" algn="ctr">
              <a:spcBef>
                <a:spcPts val="1600"/>
              </a:spcBef>
              <a:spcAft>
                <a:spcPts val="1600"/>
              </a:spcAft>
              <a:buClr>
                <a:schemeClr val="lt1"/>
              </a:buClr>
              <a:buSzPts val="1400"/>
              <a:buChar char="■"/>
              <a:defRPr>
                <a:solidFill>
                  <a:schemeClr val="lt1"/>
                </a:solidFill>
              </a:defRPr>
            </a:lvl9pPr>
          </a:lstStyle>
          <a:p>
            <a:endParaRPr/>
          </a:p>
        </p:txBody>
      </p:sp>
      <p:sp>
        <p:nvSpPr>
          <p:cNvPr id="78" name="Google Shape;78;p11"/>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9"/>
        <p:cNvGrpSpPr/>
        <p:nvPr/>
      </p:nvGrpSpPr>
      <p:grpSpPr>
        <a:xfrm>
          <a:off x="0" y="0"/>
          <a:ext cx="0" cy="0"/>
          <a:chOff x="0" y="0"/>
          <a:chExt cx="0" cy="0"/>
        </a:xfrm>
      </p:grpSpPr>
      <p:sp>
        <p:nvSpPr>
          <p:cNvPr id="80" name="Google Shape;80;p12"/>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ustom layout">
  <p:cSld name="AUTOLAYOUT">
    <p:bg>
      <p:bgPr>
        <a:solidFill>
          <a:srgbClr val="FFFFFF"/>
        </a:solidFill>
        <a:effectLst/>
      </p:bgPr>
    </p:bg>
    <p:spTree>
      <p:nvGrpSpPr>
        <p:cNvPr id="1" name="Shape 81"/>
        <p:cNvGrpSpPr/>
        <p:nvPr/>
      </p:nvGrpSpPr>
      <p:grpSpPr>
        <a:xfrm>
          <a:off x="0" y="0"/>
          <a:ext cx="0" cy="0"/>
          <a:chOff x="0" y="0"/>
          <a:chExt cx="0" cy="0"/>
        </a:xfrm>
      </p:grpSpPr>
      <p:sp>
        <p:nvSpPr>
          <p:cNvPr id="82" name="Google Shape;82;p13"/>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13"/>
          <p:cNvSpPr/>
          <p:nvPr/>
        </p:nvSpPr>
        <p:spPr>
          <a:xfrm>
            <a:off x="0" y="0"/>
            <a:ext cx="3585000" cy="5143500"/>
          </a:xfrm>
          <a:prstGeom prst="rect">
            <a:avLst/>
          </a:pr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13"/>
          <p:cNvSpPr/>
          <p:nvPr/>
        </p:nvSpPr>
        <p:spPr>
          <a:xfrm>
            <a:off x="4108825" y="636500"/>
            <a:ext cx="1944900" cy="57900"/>
          </a:xfrm>
          <a:prstGeom prst="rect">
            <a:avLst/>
          </a:pr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3"/>
          <p:cNvSpPr/>
          <p:nvPr/>
        </p:nvSpPr>
        <p:spPr>
          <a:xfrm>
            <a:off x="388425" y="636500"/>
            <a:ext cx="2789700" cy="57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3"/>
          <p:cNvSpPr txBox="1">
            <a:spLocks noGrp="1"/>
          </p:cNvSpPr>
          <p:nvPr>
            <p:ph type="title"/>
          </p:nvPr>
        </p:nvSpPr>
        <p:spPr>
          <a:xfrm>
            <a:off x="308775" y="770525"/>
            <a:ext cx="2866800" cy="3753600"/>
          </a:xfrm>
          <a:prstGeom prst="rect">
            <a:avLst/>
          </a:prstGeom>
          <a:noFill/>
        </p:spPr>
        <p:txBody>
          <a:bodyPr spcFirstLastPara="1" wrap="square" lIns="91425" tIns="91425" rIns="91425" bIns="91425" anchor="t" anchorCtr="0"/>
          <a:lstStyle>
            <a:lvl1pPr lvl="0" algn="l" rtl="0">
              <a:lnSpc>
                <a:spcPct val="100000"/>
              </a:lnSpc>
              <a:spcBef>
                <a:spcPts val="0"/>
              </a:spcBef>
              <a:spcAft>
                <a:spcPts val="0"/>
              </a:spcAft>
              <a:buClr>
                <a:srgbClr val="FFFFFF"/>
              </a:buClr>
              <a:buSzPts val="2800"/>
              <a:buNone/>
              <a:defRPr sz="2800" b="1">
                <a:solidFill>
                  <a:srgbClr val="FFFFFF"/>
                </a:solidFill>
              </a:defRPr>
            </a:lvl1pPr>
            <a:lvl2pPr lvl="1" algn="l" rtl="0">
              <a:lnSpc>
                <a:spcPct val="100000"/>
              </a:lnSpc>
              <a:spcBef>
                <a:spcPts val="0"/>
              </a:spcBef>
              <a:spcAft>
                <a:spcPts val="0"/>
              </a:spcAft>
              <a:buClr>
                <a:srgbClr val="FFFFFF"/>
              </a:buClr>
              <a:buSzPts val="2800"/>
              <a:buNone/>
              <a:defRPr sz="2800" b="1">
                <a:solidFill>
                  <a:srgbClr val="FFFFFF"/>
                </a:solidFill>
              </a:defRPr>
            </a:lvl2pPr>
            <a:lvl3pPr lvl="2" algn="l" rtl="0">
              <a:lnSpc>
                <a:spcPct val="100000"/>
              </a:lnSpc>
              <a:spcBef>
                <a:spcPts val="0"/>
              </a:spcBef>
              <a:spcAft>
                <a:spcPts val="0"/>
              </a:spcAft>
              <a:buClr>
                <a:srgbClr val="FFFFFF"/>
              </a:buClr>
              <a:buSzPts val="2800"/>
              <a:buNone/>
              <a:defRPr sz="2800" b="1">
                <a:solidFill>
                  <a:srgbClr val="FFFFFF"/>
                </a:solidFill>
              </a:defRPr>
            </a:lvl3pPr>
            <a:lvl4pPr lvl="3" algn="l" rtl="0">
              <a:lnSpc>
                <a:spcPct val="100000"/>
              </a:lnSpc>
              <a:spcBef>
                <a:spcPts val="0"/>
              </a:spcBef>
              <a:spcAft>
                <a:spcPts val="0"/>
              </a:spcAft>
              <a:buClr>
                <a:srgbClr val="FFFFFF"/>
              </a:buClr>
              <a:buSzPts val="2800"/>
              <a:buNone/>
              <a:defRPr sz="2800" b="1">
                <a:solidFill>
                  <a:srgbClr val="FFFFFF"/>
                </a:solidFill>
              </a:defRPr>
            </a:lvl4pPr>
            <a:lvl5pPr lvl="4" algn="l" rtl="0">
              <a:lnSpc>
                <a:spcPct val="100000"/>
              </a:lnSpc>
              <a:spcBef>
                <a:spcPts val="0"/>
              </a:spcBef>
              <a:spcAft>
                <a:spcPts val="0"/>
              </a:spcAft>
              <a:buClr>
                <a:srgbClr val="FFFFFF"/>
              </a:buClr>
              <a:buSzPts val="2800"/>
              <a:buNone/>
              <a:defRPr sz="2800" b="1">
                <a:solidFill>
                  <a:srgbClr val="FFFFFF"/>
                </a:solidFill>
              </a:defRPr>
            </a:lvl5pPr>
            <a:lvl6pPr lvl="5" algn="l" rtl="0">
              <a:lnSpc>
                <a:spcPct val="100000"/>
              </a:lnSpc>
              <a:spcBef>
                <a:spcPts val="0"/>
              </a:spcBef>
              <a:spcAft>
                <a:spcPts val="0"/>
              </a:spcAft>
              <a:buClr>
                <a:srgbClr val="FFFFFF"/>
              </a:buClr>
              <a:buSzPts val="2800"/>
              <a:buNone/>
              <a:defRPr sz="2800" b="1">
                <a:solidFill>
                  <a:srgbClr val="FFFFFF"/>
                </a:solidFill>
              </a:defRPr>
            </a:lvl6pPr>
            <a:lvl7pPr lvl="6" algn="l" rtl="0">
              <a:lnSpc>
                <a:spcPct val="100000"/>
              </a:lnSpc>
              <a:spcBef>
                <a:spcPts val="0"/>
              </a:spcBef>
              <a:spcAft>
                <a:spcPts val="0"/>
              </a:spcAft>
              <a:buClr>
                <a:srgbClr val="FFFFFF"/>
              </a:buClr>
              <a:buSzPts val="2800"/>
              <a:buNone/>
              <a:defRPr sz="2800" b="1">
                <a:solidFill>
                  <a:srgbClr val="FFFFFF"/>
                </a:solidFill>
              </a:defRPr>
            </a:lvl7pPr>
            <a:lvl8pPr lvl="7" algn="l" rtl="0">
              <a:lnSpc>
                <a:spcPct val="100000"/>
              </a:lnSpc>
              <a:spcBef>
                <a:spcPts val="0"/>
              </a:spcBef>
              <a:spcAft>
                <a:spcPts val="0"/>
              </a:spcAft>
              <a:buClr>
                <a:srgbClr val="FFFFFF"/>
              </a:buClr>
              <a:buSzPts val="2800"/>
              <a:buNone/>
              <a:defRPr sz="2800" b="1">
                <a:solidFill>
                  <a:srgbClr val="FFFFFF"/>
                </a:solidFill>
              </a:defRPr>
            </a:lvl8pPr>
            <a:lvl9pPr lvl="8" algn="l" rtl="0">
              <a:lnSpc>
                <a:spcPct val="100000"/>
              </a:lnSpc>
              <a:spcBef>
                <a:spcPts val="0"/>
              </a:spcBef>
              <a:spcAft>
                <a:spcPts val="0"/>
              </a:spcAft>
              <a:buClr>
                <a:srgbClr val="FFFFFF"/>
              </a:buClr>
              <a:buSzPts val="2800"/>
              <a:buNone/>
              <a:defRPr sz="2800" b="1">
                <a:solidFill>
                  <a:srgbClr val="FFFFFF"/>
                </a:solidFill>
              </a:defRPr>
            </a:lvl9pPr>
          </a:lstStyle>
          <a:p>
            <a:endParaRPr/>
          </a:p>
        </p:txBody>
      </p:sp>
      <p:sp>
        <p:nvSpPr>
          <p:cNvPr id="87" name="Google Shape;87;p13"/>
          <p:cNvSpPr txBox="1">
            <a:spLocks noGrp="1"/>
          </p:cNvSpPr>
          <p:nvPr>
            <p:ph type="body" idx="1"/>
          </p:nvPr>
        </p:nvSpPr>
        <p:spPr>
          <a:xfrm>
            <a:off x="4022850" y="770525"/>
            <a:ext cx="4919400" cy="3811800"/>
          </a:xfrm>
          <a:prstGeom prst="rect">
            <a:avLst/>
          </a:prstGeom>
          <a:noFill/>
        </p:spPr>
        <p:txBody>
          <a:bodyPr spcFirstLastPara="1" wrap="square" lIns="91425" tIns="91425" rIns="91425" bIns="91425" anchor="t" anchorCtr="0"/>
          <a:lstStyle>
            <a:lvl1pPr marL="457200" lvl="0" indent="-317500" algn="l" rtl="0">
              <a:lnSpc>
                <a:spcPct val="115000"/>
              </a:lnSpc>
              <a:spcBef>
                <a:spcPts val="0"/>
              </a:spcBef>
              <a:spcAft>
                <a:spcPts val="0"/>
              </a:spcAft>
              <a:buClr>
                <a:srgbClr val="434343"/>
              </a:buClr>
              <a:buSzPts val="1400"/>
              <a:buChar char="●"/>
              <a:defRPr sz="1400">
                <a:solidFill>
                  <a:srgbClr val="434343"/>
                </a:solidFill>
              </a:defRPr>
            </a:lvl1pPr>
            <a:lvl2pPr marL="914400" lvl="1" indent="-304800" algn="l" rtl="0">
              <a:lnSpc>
                <a:spcPct val="115000"/>
              </a:lnSpc>
              <a:spcBef>
                <a:spcPts val="1600"/>
              </a:spcBef>
              <a:spcAft>
                <a:spcPts val="0"/>
              </a:spcAft>
              <a:buClr>
                <a:srgbClr val="434343"/>
              </a:buClr>
              <a:buSzPts val="1200"/>
              <a:buChar char="○"/>
              <a:defRPr sz="1200">
                <a:solidFill>
                  <a:srgbClr val="434343"/>
                </a:solidFill>
              </a:defRPr>
            </a:lvl2pPr>
            <a:lvl3pPr marL="1371600" lvl="2" indent="-304800" algn="l" rtl="0">
              <a:lnSpc>
                <a:spcPct val="115000"/>
              </a:lnSpc>
              <a:spcBef>
                <a:spcPts val="1600"/>
              </a:spcBef>
              <a:spcAft>
                <a:spcPts val="0"/>
              </a:spcAft>
              <a:buClr>
                <a:srgbClr val="434343"/>
              </a:buClr>
              <a:buSzPts val="1200"/>
              <a:buChar char="■"/>
              <a:defRPr sz="1200">
                <a:solidFill>
                  <a:srgbClr val="434343"/>
                </a:solidFill>
              </a:defRPr>
            </a:lvl3pPr>
            <a:lvl4pPr marL="1828800" lvl="3" indent="-304800" algn="l" rtl="0">
              <a:lnSpc>
                <a:spcPct val="115000"/>
              </a:lnSpc>
              <a:spcBef>
                <a:spcPts val="1600"/>
              </a:spcBef>
              <a:spcAft>
                <a:spcPts val="0"/>
              </a:spcAft>
              <a:buClr>
                <a:srgbClr val="434343"/>
              </a:buClr>
              <a:buSzPts val="1200"/>
              <a:buChar char="●"/>
              <a:defRPr sz="1200">
                <a:solidFill>
                  <a:srgbClr val="434343"/>
                </a:solidFill>
              </a:defRPr>
            </a:lvl4pPr>
            <a:lvl5pPr marL="2286000" lvl="4" indent="-304800" algn="l" rtl="0">
              <a:lnSpc>
                <a:spcPct val="115000"/>
              </a:lnSpc>
              <a:spcBef>
                <a:spcPts val="1600"/>
              </a:spcBef>
              <a:spcAft>
                <a:spcPts val="0"/>
              </a:spcAft>
              <a:buClr>
                <a:srgbClr val="434343"/>
              </a:buClr>
              <a:buSzPts val="1200"/>
              <a:buChar char="○"/>
              <a:defRPr sz="1200">
                <a:solidFill>
                  <a:srgbClr val="434343"/>
                </a:solidFill>
              </a:defRPr>
            </a:lvl5pPr>
            <a:lvl6pPr marL="2743200" lvl="5" indent="-304800" algn="l" rtl="0">
              <a:lnSpc>
                <a:spcPct val="115000"/>
              </a:lnSpc>
              <a:spcBef>
                <a:spcPts val="1600"/>
              </a:spcBef>
              <a:spcAft>
                <a:spcPts val="0"/>
              </a:spcAft>
              <a:buClr>
                <a:srgbClr val="434343"/>
              </a:buClr>
              <a:buSzPts val="1200"/>
              <a:buChar char="■"/>
              <a:defRPr sz="1200">
                <a:solidFill>
                  <a:srgbClr val="434343"/>
                </a:solidFill>
              </a:defRPr>
            </a:lvl6pPr>
            <a:lvl7pPr marL="3200400" lvl="6" indent="-304800" algn="l" rtl="0">
              <a:lnSpc>
                <a:spcPct val="115000"/>
              </a:lnSpc>
              <a:spcBef>
                <a:spcPts val="1600"/>
              </a:spcBef>
              <a:spcAft>
                <a:spcPts val="0"/>
              </a:spcAft>
              <a:buClr>
                <a:srgbClr val="434343"/>
              </a:buClr>
              <a:buSzPts val="1200"/>
              <a:buChar char="●"/>
              <a:defRPr sz="1200">
                <a:solidFill>
                  <a:srgbClr val="434343"/>
                </a:solidFill>
              </a:defRPr>
            </a:lvl7pPr>
            <a:lvl8pPr marL="3657600" lvl="7" indent="-304800" algn="l" rtl="0">
              <a:lnSpc>
                <a:spcPct val="115000"/>
              </a:lnSpc>
              <a:spcBef>
                <a:spcPts val="1600"/>
              </a:spcBef>
              <a:spcAft>
                <a:spcPts val="0"/>
              </a:spcAft>
              <a:buClr>
                <a:srgbClr val="434343"/>
              </a:buClr>
              <a:buSzPts val="1200"/>
              <a:buChar char="○"/>
              <a:defRPr sz="1200">
                <a:solidFill>
                  <a:srgbClr val="434343"/>
                </a:solidFill>
              </a:defRPr>
            </a:lvl8pPr>
            <a:lvl9pPr marL="4114800" lvl="8" indent="-304800" algn="l" rtl="0">
              <a:lnSpc>
                <a:spcPct val="115000"/>
              </a:lnSpc>
              <a:spcBef>
                <a:spcPts val="1600"/>
              </a:spcBef>
              <a:spcAft>
                <a:spcPts val="1600"/>
              </a:spcAft>
              <a:buClr>
                <a:srgbClr val="434343"/>
              </a:buClr>
              <a:buSzPts val="1200"/>
              <a:buChar char="■"/>
              <a:defRPr sz="1200">
                <a:solidFill>
                  <a:srgbClr val="434343"/>
                </a:solidFill>
              </a:defRPr>
            </a:lvl9pPr>
          </a:lstStyle>
          <a:p>
            <a:endParaRPr/>
          </a:p>
        </p:txBody>
      </p:sp>
      <p:sp>
        <p:nvSpPr>
          <p:cNvPr id="88" name="Google Shape;88;p13"/>
          <p:cNvSpPr txBox="1">
            <a:spLocks noGrp="1"/>
          </p:cNvSpPr>
          <p:nvPr>
            <p:ph type="sldNum" idx="12"/>
          </p:nvPr>
        </p:nvSpPr>
        <p:spPr>
          <a:xfrm>
            <a:off x="8472458" y="4663217"/>
            <a:ext cx="548700" cy="393600"/>
          </a:xfrm>
          <a:prstGeom prst="rect">
            <a:avLst/>
          </a:prstGeom>
          <a:noFill/>
        </p:spPr>
        <p:txBody>
          <a:bodyPr spcFirstLastPara="1" wrap="square" lIns="91425" tIns="91425" rIns="91425" bIns="91425" anchor="ctr" anchorCtr="0">
            <a:noAutofit/>
          </a:bodyPr>
          <a:lstStyle>
            <a:lvl1pPr lvl="0" algn="r" rtl="0">
              <a:lnSpc>
                <a:spcPct val="100000"/>
              </a:lnSpc>
              <a:spcAft>
                <a:spcPts val="0"/>
              </a:spcAft>
              <a:buNone/>
              <a:defRPr sz="1000">
                <a:solidFill>
                  <a:srgbClr val="666666"/>
                </a:solidFill>
              </a:defRPr>
            </a:lvl1pPr>
            <a:lvl2pPr lvl="1" algn="r" rtl="0">
              <a:lnSpc>
                <a:spcPct val="100000"/>
              </a:lnSpc>
              <a:spcAft>
                <a:spcPts val="0"/>
              </a:spcAft>
              <a:buNone/>
              <a:defRPr sz="1000">
                <a:solidFill>
                  <a:srgbClr val="666666"/>
                </a:solidFill>
              </a:defRPr>
            </a:lvl2pPr>
            <a:lvl3pPr lvl="2" algn="r" rtl="0">
              <a:lnSpc>
                <a:spcPct val="100000"/>
              </a:lnSpc>
              <a:spcAft>
                <a:spcPts val="0"/>
              </a:spcAft>
              <a:buNone/>
              <a:defRPr sz="1000">
                <a:solidFill>
                  <a:srgbClr val="666666"/>
                </a:solidFill>
              </a:defRPr>
            </a:lvl3pPr>
            <a:lvl4pPr lvl="3" algn="r" rtl="0">
              <a:lnSpc>
                <a:spcPct val="100000"/>
              </a:lnSpc>
              <a:spcAft>
                <a:spcPts val="0"/>
              </a:spcAft>
              <a:buNone/>
              <a:defRPr sz="1000">
                <a:solidFill>
                  <a:srgbClr val="666666"/>
                </a:solidFill>
              </a:defRPr>
            </a:lvl4pPr>
            <a:lvl5pPr lvl="4" algn="r" rtl="0">
              <a:lnSpc>
                <a:spcPct val="100000"/>
              </a:lnSpc>
              <a:spcAft>
                <a:spcPts val="0"/>
              </a:spcAft>
              <a:buNone/>
              <a:defRPr sz="1000">
                <a:solidFill>
                  <a:srgbClr val="666666"/>
                </a:solidFill>
              </a:defRPr>
            </a:lvl5pPr>
            <a:lvl6pPr lvl="5" algn="r" rtl="0">
              <a:lnSpc>
                <a:spcPct val="100000"/>
              </a:lnSpc>
              <a:spcAft>
                <a:spcPts val="0"/>
              </a:spcAft>
              <a:buNone/>
              <a:defRPr sz="1000">
                <a:solidFill>
                  <a:srgbClr val="666666"/>
                </a:solidFill>
              </a:defRPr>
            </a:lvl6pPr>
            <a:lvl7pPr lvl="6" algn="r" rtl="0">
              <a:lnSpc>
                <a:spcPct val="100000"/>
              </a:lnSpc>
              <a:spcAft>
                <a:spcPts val="0"/>
              </a:spcAft>
              <a:buNone/>
              <a:defRPr sz="1000">
                <a:solidFill>
                  <a:srgbClr val="666666"/>
                </a:solidFill>
              </a:defRPr>
            </a:lvl7pPr>
            <a:lvl8pPr lvl="7" algn="r" rtl="0">
              <a:lnSpc>
                <a:spcPct val="100000"/>
              </a:lnSpc>
              <a:spcAft>
                <a:spcPts val="0"/>
              </a:spcAft>
              <a:buNone/>
              <a:defRPr sz="1000">
                <a:solidFill>
                  <a:srgbClr val="666666"/>
                </a:solidFill>
              </a:defRPr>
            </a:lvl8pPr>
            <a:lvl9pPr lvl="8" algn="r" rtl="0">
              <a:lnSpc>
                <a:spcPct val="100000"/>
              </a:lnSpc>
              <a:spcAft>
                <a:spcPts val="0"/>
              </a:spcAft>
              <a:buNone/>
              <a:defRPr sz="1000">
                <a:solidFill>
                  <a:srgbClr val="666666"/>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ustom layout 1">
  <p:cSld name="AUTOLAYOUT_1">
    <p:bg>
      <p:bgPr>
        <a:solidFill>
          <a:srgbClr val="FFFFFF"/>
        </a:solidFill>
        <a:effectLst/>
      </p:bgPr>
    </p:bg>
    <p:spTree>
      <p:nvGrpSpPr>
        <p:cNvPr id="1" name="Shape 89"/>
        <p:cNvGrpSpPr/>
        <p:nvPr/>
      </p:nvGrpSpPr>
      <p:grpSpPr>
        <a:xfrm>
          <a:off x="0" y="0"/>
          <a:ext cx="0" cy="0"/>
          <a:chOff x="0" y="0"/>
          <a:chExt cx="0" cy="0"/>
        </a:xfrm>
      </p:grpSpPr>
      <p:sp>
        <p:nvSpPr>
          <p:cNvPr id="90" name="Google Shape;90;p14"/>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1" name="Google Shape;91;p14"/>
          <p:cNvPicPr preferRelativeResize="0"/>
          <p:nvPr/>
        </p:nvPicPr>
        <p:blipFill rotWithShape="1">
          <a:blip r:embed="rId2">
            <a:alphaModFix/>
          </a:blip>
          <a:srcRect l="25250" r="41407"/>
          <a:stretch/>
        </p:blipFill>
        <p:spPr>
          <a:xfrm>
            <a:off x="0" y="0"/>
            <a:ext cx="3048000" cy="5143501"/>
          </a:xfrm>
          <a:prstGeom prst="rect">
            <a:avLst/>
          </a:prstGeom>
          <a:noFill/>
          <a:ln>
            <a:noFill/>
          </a:ln>
        </p:spPr>
      </p:pic>
      <p:sp>
        <p:nvSpPr>
          <p:cNvPr id="92" name="Google Shape;92;p14"/>
          <p:cNvSpPr txBox="1">
            <a:spLocks noGrp="1"/>
          </p:cNvSpPr>
          <p:nvPr>
            <p:ph type="title"/>
          </p:nvPr>
        </p:nvSpPr>
        <p:spPr>
          <a:xfrm>
            <a:off x="3381175" y="406900"/>
            <a:ext cx="5235000" cy="1388700"/>
          </a:xfrm>
          <a:prstGeom prst="rect">
            <a:avLst/>
          </a:prstGeom>
          <a:noFill/>
        </p:spPr>
        <p:txBody>
          <a:bodyPr spcFirstLastPara="1" wrap="square" lIns="91425" tIns="91425" rIns="91425" bIns="91425" anchor="b" anchorCtr="0"/>
          <a:lstStyle>
            <a:lvl1pPr lvl="0" algn="l" rtl="0">
              <a:lnSpc>
                <a:spcPct val="100000"/>
              </a:lnSpc>
              <a:spcBef>
                <a:spcPts val="0"/>
              </a:spcBef>
              <a:spcAft>
                <a:spcPts val="0"/>
              </a:spcAft>
              <a:buClr>
                <a:srgbClr val="212121"/>
              </a:buClr>
              <a:buSzPts val="3000"/>
              <a:buNone/>
              <a:defRPr sz="3000" b="1">
                <a:solidFill>
                  <a:srgbClr val="212121"/>
                </a:solidFill>
              </a:defRPr>
            </a:lvl1pPr>
            <a:lvl2pPr lvl="1" algn="l" rtl="0">
              <a:lnSpc>
                <a:spcPct val="100000"/>
              </a:lnSpc>
              <a:spcBef>
                <a:spcPts val="0"/>
              </a:spcBef>
              <a:spcAft>
                <a:spcPts val="0"/>
              </a:spcAft>
              <a:buClr>
                <a:srgbClr val="212121"/>
              </a:buClr>
              <a:buSzPts val="3000"/>
              <a:buNone/>
              <a:defRPr sz="3000" b="1">
                <a:solidFill>
                  <a:srgbClr val="212121"/>
                </a:solidFill>
              </a:defRPr>
            </a:lvl2pPr>
            <a:lvl3pPr lvl="2" algn="l" rtl="0">
              <a:lnSpc>
                <a:spcPct val="100000"/>
              </a:lnSpc>
              <a:spcBef>
                <a:spcPts val="0"/>
              </a:spcBef>
              <a:spcAft>
                <a:spcPts val="0"/>
              </a:spcAft>
              <a:buClr>
                <a:srgbClr val="212121"/>
              </a:buClr>
              <a:buSzPts val="3000"/>
              <a:buNone/>
              <a:defRPr sz="3000" b="1">
                <a:solidFill>
                  <a:srgbClr val="212121"/>
                </a:solidFill>
              </a:defRPr>
            </a:lvl3pPr>
            <a:lvl4pPr lvl="3" algn="l" rtl="0">
              <a:lnSpc>
                <a:spcPct val="100000"/>
              </a:lnSpc>
              <a:spcBef>
                <a:spcPts val="0"/>
              </a:spcBef>
              <a:spcAft>
                <a:spcPts val="0"/>
              </a:spcAft>
              <a:buClr>
                <a:srgbClr val="212121"/>
              </a:buClr>
              <a:buSzPts val="3000"/>
              <a:buNone/>
              <a:defRPr sz="3000" b="1">
                <a:solidFill>
                  <a:srgbClr val="212121"/>
                </a:solidFill>
              </a:defRPr>
            </a:lvl4pPr>
            <a:lvl5pPr lvl="4" algn="l" rtl="0">
              <a:lnSpc>
                <a:spcPct val="100000"/>
              </a:lnSpc>
              <a:spcBef>
                <a:spcPts val="0"/>
              </a:spcBef>
              <a:spcAft>
                <a:spcPts val="0"/>
              </a:spcAft>
              <a:buClr>
                <a:srgbClr val="212121"/>
              </a:buClr>
              <a:buSzPts val="3000"/>
              <a:buNone/>
              <a:defRPr sz="3000" b="1">
                <a:solidFill>
                  <a:srgbClr val="212121"/>
                </a:solidFill>
              </a:defRPr>
            </a:lvl5pPr>
            <a:lvl6pPr lvl="5" algn="l" rtl="0">
              <a:lnSpc>
                <a:spcPct val="100000"/>
              </a:lnSpc>
              <a:spcBef>
                <a:spcPts val="0"/>
              </a:spcBef>
              <a:spcAft>
                <a:spcPts val="0"/>
              </a:spcAft>
              <a:buClr>
                <a:srgbClr val="212121"/>
              </a:buClr>
              <a:buSzPts val="3000"/>
              <a:buNone/>
              <a:defRPr sz="3000" b="1">
                <a:solidFill>
                  <a:srgbClr val="212121"/>
                </a:solidFill>
              </a:defRPr>
            </a:lvl6pPr>
            <a:lvl7pPr lvl="6" algn="l" rtl="0">
              <a:lnSpc>
                <a:spcPct val="100000"/>
              </a:lnSpc>
              <a:spcBef>
                <a:spcPts val="0"/>
              </a:spcBef>
              <a:spcAft>
                <a:spcPts val="0"/>
              </a:spcAft>
              <a:buClr>
                <a:srgbClr val="212121"/>
              </a:buClr>
              <a:buSzPts val="3000"/>
              <a:buNone/>
              <a:defRPr sz="3000" b="1">
                <a:solidFill>
                  <a:srgbClr val="212121"/>
                </a:solidFill>
              </a:defRPr>
            </a:lvl7pPr>
            <a:lvl8pPr lvl="7" algn="l" rtl="0">
              <a:lnSpc>
                <a:spcPct val="100000"/>
              </a:lnSpc>
              <a:spcBef>
                <a:spcPts val="0"/>
              </a:spcBef>
              <a:spcAft>
                <a:spcPts val="0"/>
              </a:spcAft>
              <a:buClr>
                <a:srgbClr val="212121"/>
              </a:buClr>
              <a:buSzPts val="3000"/>
              <a:buNone/>
              <a:defRPr sz="3000" b="1">
                <a:solidFill>
                  <a:srgbClr val="212121"/>
                </a:solidFill>
              </a:defRPr>
            </a:lvl8pPr>
            <a:lvl9pPr lvl="8" algn="l" rtl="0">
              <a:lnSpc>
                <a:spcPct val="100000"/>
              </a:lnSpc>
              <a:spcBef>
                <a:spcPts val="0"/>
              </a:spcBef>
              <a:spcAft>
                <a:spcPts val="0"/>
              </a:spcAft>
              <a:buClr>
                <a:srgbClr val="212121"/>
              </a:buClr>
              <a:buSzPts val="3000"/>
              <a:buNone/>
              <a:defRPr sz="3000" b="1">
                <a:solidFill>
                  <a:srgbClr val="212121"/>
                </a:solidFill>
              </a:defRPr>
            </a:lvl9pPr>
          </a:lstStyle>
          <a:p>
            <a:endParaRPr/>
          </a:p>
        </p:txBody>
      </p:sp>
      <p:sp>
        <p:nvSpPr>
          <p:cNvPr id="93" name="Google Shape;93;p14"/>
          <p:cNvSpPr txBox="1">
            <a:spLocks noGrp="1"/>
          </p:cNvSpPr>
          <p:nvPr>
            <p:ph type="body" idx="1"/>
          </p:nvPr>
        </p:nvSpPr>
        <p:spPr>
          <a:xfrm>
            <a:off x="3381283" y="2053722"/>
            <a:ext cx="5235000" cy="2378100"/>
          </a:xfrm>
          <a:prstGeom prst="rect">
            <a:avLst/>
          </a:prstGeom>
          <a:noFill/>
        </p:spPr>
        <p:txBody>
          <a:bodyPr spcFirstLastPara="1" wrap="square" lIns="91425" tIns="91425" rIns="91425" bIns="91425" anchor="t" anchorCtr="0"/>
          <a:lstStyle>
            <a:lvl1pPr marL="457200" lvl="0" indent="-330200" algn="l" rtl="0">
              <a:lnSpc>
                <a:spcPct val="115000"/>
              </a:lnSpc>
              <a:spcBef>
                <a:spcPts val="0"/>
              </a:spcBef>
              <a:spcAft>
                <a:spcPts val="0"/>
              </a:spcAft>
              <a:buClr>
                <a:srgbClr val="424242"/>
              </a:buClr>
              <a:buSzPts val="1600"/>
              <a:buChar char="●"/>
              <a:defRPr sz="1600">
                <a:solidFill>
                  <a:srgbClr val="424242"/>
                </a:solidFill>
              </a:defRPr>
            </a:lvl1pPr>
            <a:lvl2pPr marL="914400" lvl="1" indent="-317500" algn="l" rtl="0">
              <a:lnSpc>
                <a:spcPct val="115000"/>
              </a:lnSpc>
              <a:spcBef>
                <a:spcPts val="1600"/>
              </a:spcBef>
              <a:spcAft>
                <a:spcPts val="0"/>
              </a:spcAft>
              <a:buClr>
                <a:srgbClr val="424242"/>
              </a:buClr>
              <a:buSzPts val="1400"/>
              <a:buChar char="○"/>
              <a:defRPr sz="1400">
                <a:solidFill>
                  <a:srgbClr val="424242"/>
                </a:solidFill>
              </a:defRPr>
            </a:lvl2pPr>
            <a:lvl3pPr marL="1371600" lvl="2" indent="-317500" algn="l" rtl="0">
              <a:lnSpc>
                <a:spcPct val="115000"/>
              </a:lnSpc>
              <a:spcBef>
                <a:spcPts val="1600"/>
              </a:spcBef>
              <a:spcAft>
                <a:spcPts val="0"/>
              </a:spcAft>
              <a:buClr>
                <a:srgbClr val="424242"/>
              </a:buClr>
              <a:buSzPts val="1400"/>
              <a:buChar char="■"/>
              <a:defRPr sz="1400">
                <a:solidFill>
                  <a:srgbClr val="424242"/>
                </a:solidFill>
              </a:defRPr>
            </a:lvl3pPr>
            <a:lvl4pPr marL="1828800" lvl="3" indent="-317500" algn="l" rtl="0">
              <a:lnSpc>
                <a:spcPct val="115000"/>
              </a:lnSpc>
              <a:spcBef>
                <a:spcPts val="1600"/>
              </a:spcBef>
              <a:spcAft>
                <a:spcPts val="0"/>
              </a:spcAft>
              <a:buClr>
                <a:srgbClr val="424242"/>
              </a:buClr>
              <a:buSzPts val="1400"/>
              <a:buChar char="●"/>
              <a:defRPr sz="1400">
                <a:solidFill>
                  <a:srgbClr val="424242"/>
                </a:solidFill>
              </a:defRPr>
            </a:lvl4pPr>
            <a:lvl5pPr marL="2286000" lvl="4" indent="-317500" algn="l" rtl="0">
              <a:lnSpc>
                <a:spcPct val="115000"/>
              </a:lnSpc>
              <a:spcBef>
                <a:spcPts val="1600"/>
              </a:spcBef>
              <a:spcAft>
                <a:spcPts val="0"/>
              </a:spcAft>
              <a:buClr>
                <a:srgbClr val="424242"/>
              </a:buClr>
              <a:buSzPts val="1400"/>
              <a:buChar char="○"/>
              <a:defRPr sz="1400">
                <a:solidFill>
                  <a:srgbClr val="424242"/>
                </a:solidFill>
              </a:defRPr>
            </a:lvl5pPr>
            <a:lvl6pPr marL="2743200" lvl="5" indent="-317500" algn="l" rtl="0">
              <a:lnSpc>
                <a:spcPct val="115000"/>
              </a:lnSpc>
              <a:spcBef>
                <a:spcPts val="1600"/>
              </a:spcBef>
              <a:spcAft>
                <a:spcPts val="0"/>
              </a:spcAft>
              <a:buClr>
                <a:srgbClr val="424242"/>
              </a:buClr>
              <a:buSzPts val="1400"/>
              <a:buChar char="■"/>
              <a:defRPr sz="1400">
                <a:solidFill>
                  <a:srgbClr val="424242"/>
                </a:solidFill>
              </a:defRPr>
            </a:lvl6pPr>
            <a:lvl7pPr marL="3200400" lvl="6" indent="-317500" algn="l" rtl="0">
              <a:lnSpc>
                <a:spcPct val="115000"/>
              </a:lnSpc>
              <a:spcBef>
                <a:spcPts val="1600"/>
              </a:spcBef>
              <a:spcAft>
                <a:spcPts val="0"/>
              </a:spcAft>
              <a:buClr>
                <a:srgbClr val="424242"/>
              </a:buClr>
              <a:buSzPts val="1400"/>
              <a:buChar char="●"/>
              <a:defRPr sz="1400">
                <a:solidFill>
                  <a:srgbClr val="424242"/>
                </a:solidFill>
              </a:defRPr>
            </a:lvl7pPr>
            <a:lvl8pPr marL="3657600" lvl="7" indent="-317500" algn="l" rtl="0">
              <a:lnSpc>
                <a:spcPct val="115000"/>
              </a:lnSpc>
              <a:spcBef>
                <a:spcPts val="1600"/>
              </a:spcBef>
              <a:spcAft>
                <a:spcPts val="0"/>
              </a:spcAft>
              <a:buClr>
                <a:srgbClr val="424242"/>
              </a:buClr>
              <a:buSzPts val="1400"/>
              <a:buChar char="○"/>
              <a:defRPr sz="1400">
                <a:solidFill>
                  <a:srgbClr val="424242"/>
                </a:solidFill>
              </a:defRPr>
            </a:lvl8pPr>
            <a:lvl9pPr marL="4114800" lvl="8" indent="-317500" algn="l" rtl="0">
              <a:lnSpc>
                <a:spcPct val="115000"/>
              </a:lnSpc>
              <a:spcBef>
                <a:spcPts val="1600"/>
              </a:spcBef>
              <a:spcAft>
                <a:spcPts val="1600"/>
              </a:spcAft>
              <a:buClr>
                <a:srgbClr val="424242"/>
              </a:buClr>
              <a:buSzPts val="1400"/>
              <a:buChar char="■"/>
              <a:defRPr sz="1400">
                <a:solidFill>
                  <a:srgbClr val="424242"/>
                </a:solidFill>
              </a:defRPr>
            </a:lvl9pPr>
          </a:lstStyle>
          <a:p>
            <a:endParaRPr/>
          </a:p>
        </p:txBody>
      </p:sp>
      <p:sp>
        <p:nvSpPr>
          <p:cNvPr id="94" name="Google Shape;94;p14"/>
          <p:cNvSpPr txBox="1">
            <a:spLocks noGrp="1"/>
          </p:cNvSpPr>
          <p:nvPr>
            <p:ph type="sldNum" idx="12"/>
          </p:nvPr>
        </p:nvSpPr>
        <p:spPr>
          <a:xfrm>
            <a:off x="8472458" y="4663217"/>
            <a:ext cx="548700" cy="393600"/>
          </a:xfrm>
          <a:prstGeom prst="rect">
            <a:avLst/>
          </a:prstGeom>
          <a:noFill/>
        </p:spPr>
        <p:txBody>
          <a:bodyPr spcFirstLastPara="1" wrap="square" lIns="91425" tIns="91425" rIns="91425" bIns="91425" anchor="ctr" anchorCtr="0">
            <a:noAutofit/>
          </a:bodyPr>
          <a:lstStyle>
            <a:lvl1pPr lvl="0" algn="r" rtl="0">
              <a:lnSpc>
                <a:spcPct val="100000"/>
              </a:lnSpc>
              <a:spcAft>
                <a:spcPts val="0"/>
              </a:spcAft>
              <a:buNone/>
              <a:defRPr sz="1000">
                <a:solidFill>
                  <a:srgbClr val="424242"/>
                </a:solidFill>
              </a:defRPr>
            </a:lvl1pPr>
            <a:lvl2pPr lvl="1" algn="r" rtl="0">
              <a:lnSpc>
                <a:spcPct val="100000"/>
              </a:lnSpc>
              <a:spcAft>
                <a:spcPts val="0"/>
              </a:spcAft>
              <a:buNone/>
              <a:defRPr sz="1000">
                <a:solidFill>
                  <a:srgbClr val="424242"/>
                </a:solidFill>
              </a:defRPr>
            </a:lvl2pPr>
            <a:lvl3pPr lvl="2" algn="r" rtl="0">
              <a:lnSpc>
                <a:spcPct val="100000"/>
              </a:lnSpc>
              <a:spcAft>
                <a:spcPts val="0"/>
              </a:spcAft>
              <a:buNone/>
              <a:defRPr sz="1000">
                <a:solidFill>
                  <a:srgbClr val="424242"/>
                </a:solidFill>
              </a:defRPr>
            </a:lvl3pPr>
            <a:lvl4pPr lvl="3" algn="r" rtl="0">
              <a:lnSpc>
                <a:spcPct val="100000"/>
              </a:lnSpc>
              <a:spcAft>
                <a:spcPts val="0"/>
              </a:spcAft>
              <a:buNone/>
              <a:defRPr sz="1000">
                <a:solidFill>
                  <a:srgbClr val="424242"/>
                </a:solidFill>
              </a:defRPr>
            </a:lvl4pPr>
            <a:lvl5pPr lvl="4" algn="r" rtl="0">
              <a:lnSpc>
                <a:spcPct val="100000"/>
              </a:lnSpc>
              <a:spcAft>
                <a:spcPts val="0"/>
              </a:spcAft>
              <a:buNone/>
              <a:defRPr sz="1000">
                <a:solidFill>
                  <a:srgbClr val="424242"/>
                </a:solidFill>
              </a:defRPr>
            </a:lvl5pPr>
            <a:lvl6pPr lvl="5" algn="r" rtl="0">
              <a:lnSpc>
                <a:spcPct val="100000"/>
              </a:lnSpc>
              <a:spcAft>
                <a:spcPts val="0"/>
              </a:spcAft>
              <a:buNone/>
              <a:defRPr sz="1000">
                <a:solidFill>
                  <a:srgbClr val="424242"/>
                </a:solidFill>
              </a:defRPr>
            </a:lvl6pPr>
            <a:lvl7pPr lvl="6" algn="r" rtl="0">
              <a:lnSpc>
                <a:spcPct val="100000"/>
              </a:lnSpc>
              <a:spcAft>
                <a:spcPts val="0"/>
              </a:spcAft>
              <a:buNone/>
              <a:defRPr sz="1000">
                <a:solidFill>
                  <a:srgbClr val="424242"/>
                </a:solidFill>
              </a:defRPr>
            </a:lvl7pPr>
            <a:lvl8pPr lvl="7" algn="r" rtl="0">
              <a:lnSpc>
                <a:spcPct val="100000"/>
              </a:lnSpc>
              <a:spcAft>
                <a:spcPts val="0"/>
              </a:spcAft>
              <a:buNone/>
              <a:defRPr sz="1000">
                <a:solidFill>
                  <a:srgbClr val="424242"/>
                </a:solidFill>
              </a:defRPr>
            </a:lvl8pPr>
            <a:lvl9pPr lvl="8" algn="r" rtl="0">
              <a:lnSpc>
                <a:spcPct val="100000"/>
              </a:lnSpc>
              <a:spcAft>
                <a:spcPts val="0"/>
              </a:spcAft>
              <a:buNone/>
              <a:defRPr sz="1000">
                <a:solidFill>
                  <a:srgbClr val="42424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9"/>
        <p:cNvGrpSpPr/>
        <p:nvPr/>
      </p:nvGrpSpPr>
      <p:grpSpPr>
        <a:xfrm>
          <a:off x="0" y="0"/>
          <a:ext cx="0" cy="0"/>
          <a:chOff x="0" y="0"/>
          <a:chExt cx="0" cy="0"/>
        </a:xfrm>
      </p:grpSpPr>
      <p:grpSp>
        <p:nvGrpSpPr>
          <p:cNvPr id="20" name="Google Shape;20;p3"/>
          <p:cNvGrpSpPr/>
          <p:nvPr/>
        </p:nvGrpSpPr>
        <p:grpSpPr>
          <a:xfrm>
            <a:off x="6098378" y="5"/>
            <a:ext cx="3045625" cy="2030570"/>
            <a:chOff x="6098378" y="5"/>
            <a:chExt cx="3045625" cy="2030570"/>
          </a:xfrm>
        </p:grpSpPr>
        <p:sp>
          <p:nvSpPr>
            <p:cNvPr id="21" name="Google Shape;21;p3"/>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 name="Google Shape;26;p3"/>
          <p:cNvSpPr txBox="1">
            <a:spLocks noGrp="1"/>
          </p:cNvSpPr>
          <p:nvPr>
            <p:ph type="title"/>
          </p:nvPr>
        </p:nvSpPr>
        <p:spPr>
          <a:xfrm>
            <a:off x="598100" y="2152347"/>
            <a:ext cx="8222100" cy="838800"/>
          </a:xfrm>
          <a:prstGeom prst="rect">
            <a:avLst/>
          </a:prstGeom>
        </p:spPr>
        <p:txBody>
          <a:bodyPr spcFirstLastPara="1" wrap="square" lIns="91425" tIns="91425" rIns="91425" bIns="91425" anchor="ctr" anchorCtr="0"/>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a:endParaRPr/>
          </a:p>
        </p:txBody>
      </p:sp>
      <p:sp>
        <p:nvSpPr>
          <p:cNvPr id="27" name="Google Shape;27;p3"/>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8"/>
        <p:cNvGrpSpPr/>
        <p:nvPr/>
      </p:nvGrpSpPr>
      <p:grpSpPr>
        <a:xfrm>
          <a:off x="0" y="0"/>
          <a:ext cx="0" cy="0"/>
          <a:chOff x="0" y="0"/>
          <a:chExt cx="0" cy="0"/>
        </a:xfrm>
      </p:grpSpPr>
      <p:grpSp>
        <p:nvGrpSpPr>
          <p:cNvPr id="29" name="Google Shape;29;p4"/>
          <p:cNvGrpSpPr/>
          <p:nvPr/>
        </p:nvGrpSpPr>
        <p:grpSpPr>
          <a:xfrm>
            <a:off x="0" y="3903669"/>
            <a:ext cx="9144000" cy="1239925"/>
            <a:chOff x="0" y="3903669"/>
            <a:chExt cx="9144000" cy="1239925"/>
          </a:xfrm>
        </p:grpSpPr>
        <p:sp>
          <p:nvSpPr>
            <p:cNvPr id="30" name="Google Shape;30;p4"/>
            <p:cNvSpPr/>
            <p:nvPr/>
          </p:nvSpPr>
          <p:spPr>
            <a:xfrm>
              <a:off x="8154895" y="3903669"/>
              <a:ext cx="989100" cy="9879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4"/>
            <p:cNvSpPr/>
            <p:nvPr/>
          </p:nvSpPr>
          <p:spPr>
            <a:xfrm flipH="1">
              <a:off x="6181163" y="3903669"/>
              <a:ext cx="989100" cy="9879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4"/>
            <p:cNvSpPr/>
            <p:nvPr/>
          </p:nvSpPr>
          <p:spPr>
            <a:xfrm>
              <a:off x="7170274" y="3903669"/>
              <a:ext cx="989100" cy="9879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4"/>
            <p:cNvSpPr/>
            <p:nvPr/>
          </p:nvSpPr>
          <p:spPr>
            <a:xfrm rot="10800000">
              <a:off x="8154757" y="3903682"/>
              <a:ext cx="989100" cy="9879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4"/>
            <p:cNvSpPr/>
            <p:nvPr/>
          </p:nvSpPr>
          <p:spPr>
            <a:xfrm>
              <a:off x="0" y="4891594"/>
              <a:ext cx="9144000" cy="252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 name="Google Shape;35;p4"/>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6" name="Google Shape;36;p4"/>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37" name="Google Shape;37;p4"/>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8"/>
        <p:cNvGrpSpPr/>
        <p:nvPr/>
      </p:nvGrpSpPr>
      <p:grpSpPr>
        <a:xfrm>
          <a:off x="0" y="0"/>
          <a:ext cx="0" cy="0"/>
          <a:chOff x="0" y="0"/>
          <a:chExt cx="0" cy="0"/>
        </a:xfrm>
      </p:grpSpPr>
      <p:sp>
        <p:nvSpPr>
          <p:cNvPr id="39" name="Google Shape;39;p5"/>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40" name="Google Shape;40;p5"/>
          <p:cNvSpPr txBox="1">
            <a:spLocks noGrp="1"/>
          </p:cNvSpPr>
          <p:nvPr>
            <p:ph type="body" idx="1"/>
          </p:nvPr>
        </p:nvSpPr>
        <p:spPr>
          <a:xfrm>
            <a:off x="311700" y="1229975"/>
            <a:ext cx="3999900" cy="33390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41" name="Google Shape;41;p5"/>
          <p:cNvSpPr txBox="1">
            <a:spLocks noGrp="1"/>
          </p:cNvSpPr>
          <p:nvPr>
            <p:ph type="body" idx="2"/>
          </p:nvPr>
        </p:nvSpPr>
        <p:spPr>
          <a:xfrm>
            <a:off x="4832400" y="1229975"/>
            <a:ext cx="3999900" cy="33390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42" name="Google Shape;42;p5"/>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3"/>
        <p:cNvGrpSpPr/>
        <p:nvPr/>
      </p:nvGrpSpPr>
      <p:grpSpPr>
        <a:xfrm>
          <a:off x="0" y="0"/>
          <a:ext cx="0" cy="0"/>
          <a:chOff x="0" y="0"/>
          <a:chExt cx="0" cy="0"/>
        </a:xfrm>
      </p:grpSpPr>
      <p:sp>
        <p:nvSpPr>
          <p:cNvPr id="44" name="Google Shape;44;p6"/>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45" name="Google Shape;45;p6"/>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6"/>
        <p:cNvGrpSpPr/>
        <p:nvPr/>
      </p:nvGrpSpPr>
      <p:grpSpPr>
        <a:xfrm>
          <a:off x="0" y="0"/>
          <a:ext cx="0" cy="0"/>
          <a:chOff x="0" y="0"/>
          <a:chExt cx="0" cy="0"/>
        </a:xfrm>
      </p:grpSpPr>
      <p:sp>
        <p:nvSpPr>
          <p:cNvPr id="47" name="Google Shape;47;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8" name="Google Shape;48;p7"/>
          <p:cNvSpPr txBox="1">
            <a:spLocks noGrp="1"/>
          </p:cNvSpPr>
          <p:nvPr>
            <p:ph type="body" idx="1"/>
          </p:nvPr>
        </p:nvSpPr>
        <p:spPr>
          <a:xfrm>
            <a:off x="311700" y="1465804"/>
            <a:ext cx="2808000" cy="31032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49" name="Google Shape;49;p7"/>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4"/>
        </a:solidFill>
        <a:effectLst/>
      </p:bgPr>
    </p:bg>
    <p:spTree>
      <p:nvGrpSpPr>
        <p:cNvPr id="1" name="Shape 50"/>
        <p:cNvGrpSpPr/>
        <p:nvPr/>
      </p:nvGrpSpPr>
      <p:grpSpPr>
        <a:xfrm>
          <a:off x="0" y="0"/>
          <a:ext cx="0" cy="0"/>
          <a:chOff x="0" y="0"/>
          <a:chExt cx="0" cy="0"/>
        </a:xfrm>
      </p:grpSpPr>
      <p:grpSp>
        <p:nvGrpSpPr>
          <p:cNvPr id="51" name="Google Shape;51;p8"/>
          <p:cNvGrpSpPr/>
          <p:nvPr/>
        </p:nvGrpSpPr>
        <p:grpSpPr>
          <a:xfrm>
            <a:off x="6098378" y="5"/>
            <a:ext cx="3045625" cy="2030570"/>
            <a:chOff x="6098378" y="5"/>
            <a:chExt cx="3045625" cy="2030570"/>
          </a:xfrm>
        </p:grpSpPr>
        <p:sp>
          <p:nvSpPr>
            <p:cNvPr id="52" name="Google Shape;52;p8"/>
            <p:cNvSpPr/>
            <p:nvPr/>
          </p:nvSpPr>
          <p:spPr>
            <a:xfrm>
              <a:off x="8128803" y="16"/>
              <a:ext cx="1015200" cy="1015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8"/>
            <p:cNvSpPr/>
            <p:nvPr/>
          </p:nvSpPr>
          <p:spPr>
            <a:xfrm flipH="1">
              <a:off x="7113463" y="5"/>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8"/>
            <p:cNvSpPr/>
            <p:nvPr/>
          </p:nvSpPr>
          <p:spPr>
            <a:xfrm rot="10800000" flipH="1">
              <a:off x="7113588" y="107"/>
              <a:ext cx="1015200" cy="10152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8"/>
            <p:cNvSpPr/>
            <p:nvPr/>
          </p:nvSpPr>
          <p:spPr>
            <a:xfrm rot="10800000">
              <a:off x="6098378" y="97"/>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8"/>
            <p:cNvSpPr/>
            <p:nvPr/>
          </p:nvSpPr>
          <p:spPr>
            <a:xfrm rot="10800000">
              <a:off x="8128789" y="1015375"/>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 name="Google Shape;57;p8"/>
          <p:cNvSpPr txBox="1">
            <a:spLocks noGrp="1"/>
          </p:cNvSpPr>
          <p:nvPr>
            <p:ph type="title"/>
          </p:nvPr>
        </p:nvSpPr>
        <p:spPr>
          <a:xfrm>
            <a:off x="490250" y="526350"/>
            <a:ext cx="5618700" cy="4090800"/>
          </a:xfrm>
          <a:prstGeom prst="rect">
            <a:avLst/>
          </a:prstGeom>
        </p:spPr>
        <p:txBody>
          <a:bodyPr spcFirstLastPara="1" wrap="square" lIns="91425" tIns="91425" rIns="91425" bIns="91425" anchor="ctr" anchorCtr="0"/>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58" name="Google Shape;58;p8"/>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9"/>
        <p:cNvGrpSpPr/>
        <p:nvPr/>
      </p:nvGrpSpPr>
      <p:grpSpPr>
        <a:xfrm>
          <a:off x="0" y="0"/>
          <a:ext cx="0" cy="0"/>
          <a:chOff x="0" y="0"/>
          <a:chExt cx="0" cy="0"/>
        </a:xfrm>
      </p:grpSpPr>
      <p:sp>
        <p:nvSpPr>
          <p:cNvPr id="60" name="Google Shape;60;p9"/>
          <p:cNvSpPr/>
          <p:nvPr/>
        </p:nvSpPr>
        <p:spPr>
          <a:xfrm>
            <a:off x="4572000" y="-17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1" name="Google Shape;61;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62" name="Google Shape;62;p9"/>
          <p:cNvSpPr txBox="1">
            <a:spLocks noGrp="1"/>
          </p:cNvSpPr>
          <p:nvPr>
            <p:ph type="title"/>
          </p:nvPr>
        </p:nvSpPr>
        <p:spPr>
          <a:xfrm>
            <a:off x="265500" y="1151100"/>
            <a:ext cx="4045200" cy="1564500"/>
          </a:xfrm>
          <a:prstGeom prst="rect">
            <a:avLst/>
          </a:prstGeom>
        </p:spPr>
        <p:txBody>
          <a:bodyPr spcFirstLastPara="1" wrap="square" lIns="91425" tIns="91425" rIns="91425" bIns="91425" anchor="b" anchorCtr="0"/>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63" name="Google Shape;63;p9"/>
          <p:cNvSpPr txBox="1">
            <a:spLocks noGrp="1"/>
          </p:cNvSpPr>
          <p:nvPr>
            <p:ph type="subTitle" idx="1"/>
          </p:nvPr>
        </p:nvSpPr>
        <p:spPr>
          <a:xfrm>
            <a:off x="265500" y="2769001"/>
            <a:ext cx="4045200" cy="12693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64" name="Google Shape;64;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
        <p:nvSpPr>
          <p:cNvPr id="65" name="Google Shape;65;p9"/>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6"/>
        <p:cNvGrpSpPr/>
        <p:nvPr/>
      </p:nvGrpSpPr>
      <p:grpSpPr>
        <a:xfrm>
          <a:off x="0" y="0"/>
          <a:ext cx="0" cy="0"/>
          <a:chOff x="0" y="0"/>
          <a:chExt cx="0" cy="0"/>
        </a:xfrm>
      </p:grpSpPr>
      <p:sp>
        <p:nvSpPr>
          <p:cNvPr id="67" name="Google Shape;67;p10"/>
          <p:cNvSpPr txBox="1">
            <a:spLocks noGrp="1"/>
          </p:cNvSpPr>
          <p:nvPr>
            <p:ph type="body" idx="1"/>
          </p:nvPr>
        </p:nvSpPr>
        <p:spPr>
          <a:xfrm>
            <a:off x="319500" y="4230575"/>
            <a:ext cx="5998800" cy="5988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800"/>
              <a:buNone/>
              <a:defRPr/>
            </a:lvl1pPr>
          </a:lstStyle>
          <a:p>
            <a:endParaRPr/>
          </a:p>
        </p:txBody>
      </p:sp>
      <p:sp>
        <p:nvSpPr>
          <p:cNvPr id="68" name="Google Shape;68;p10"/>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geometric">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1pPr>
            <a:lvl2pPr lvl="1">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a:endParaRPr/>
          </a:p>
        </p:txBody>
      </p:sp>
      <p:sp>
        <p:nvSpPr>
          <p:cNvPr id="7" name="Google Shape;7;p1"/>
          <p:cNvSpPr txBox="1">
            <a:spLocks noGrp="1"/>
          </p:cNvSpPr>
          <p:nvPr>
            <p:ph type="body" idx="1"/>
          </p:nvPr>
        </p:nvSpPr>
        <p:spPr>
          <a:xfrm>
            <a:off x="311700" y="1229875"/>
            <a:ext cx="8520600" cy="33390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marL="914400" lvl="1"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2pPr>
            <a:lvl3pPr marL="1371600" lvl="2"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3pPr>
            <a:lvl4pPr marL="1828800" lvl="3"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4pPr>
            <a:lvl5pPr marL="2286000" lvl="4"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5pPr>
            <a:lvl6pPr marL="2743200" lvl="5"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6pPr>
            <a:lvl7pPr marL="3200400" lvl="6"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7pPr>
            <a:lvl8pPr marL="3657600" lvl="7"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8pPr>
            <a:lvl9pPr marL="4114800" lvl="8" indent="-317500">
              <a:lnSpc>
                <a:spcPct val="115000"/>
              </a:lnSpc>
              <a:spcBef>
                <a:spcPts val="1600"/>
              </a:spcBef>
              <a:spcAft>
                <a:spcPts val="1600"/>
              </a:spcAft>
              <a:buClr>
                <a:schemeClr val="dk2"/>
              </a:buClr>
              <a:buSzPts val="1400"/>
              <a:buFont typeface="Roboto"/>
              <a:buChar char="■"/>
              <a:defRPr>
                <a:solidFill>
                  <a:schemeClr val="dk2"/>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8460431" y="4651190"/>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1"/>
                </a:solidFill>
                <a:latin typeface="Roboto"/>
                <a:ea typeface="Roboto"/>
                <a:cs typeface="Roboto"/>
                <a:sym typeface="Roboto"/>
              </a:defRPr>
            </a:lvl1pPr>
            <a:lvl2pPr lvl="1" algn="r">
              <a:buNone/>
              <a:defRPr sz="1000">
                <a:solidFill>
                  <a:schemeClr val="lt1"/>
                </a:solidFill>
                <a:latin typeface="Roboto"/>
                <a:ea typeface="Roboto"/>
                <a:cs typeface="Roboto"/>
                <a:sym typeface="Roboto"/>
              </a:defRPr>
            </a:lvl2pPr>
            <a:lvl3pPr lvl="2" algn="r">
              <a:buNone/>
              <a:defRPr sz="1000">
                <a:solidFill>
                  <a:schemeClr val="lt1"/>
                </a:solidFill>
                <a:latin typeface="Roboto"/>
                <a:ea typeface="Roboto"/>
                <a:cs typeface="Roboto"/>
                <a:sym typeface="Roboto"/>
              </a:defRPr>
            </a:lvl3pPr>
            <a:lvl4pPr lvl="3" algn="r">
              <a:buNone/>
              <a:defRPr sz="1000">
                <a:solidFill>
                  <a:schemeClr val="lt1"/>
                </a:solidFill>
                <a:latin typeface="Roboto"/>
                <a:ea typeface="Roboto"/>
                <a:cs typeface="Roboto"/>
                <a:sym typeface="Roboto"/>
              </a:defRPr>
            </a:lvl4pPr>
            <a:lvl5pPr lvl="4" algn="r">
              <a:buNone/>
              <a:defRPr sz="1000">
                <a:solidFill>
                  <a:schemeClr val="lt1"/>
                </a:solidFill>
                <a:latin typeface="Roboto"/>
                <a:ea typeface="Roboto"/>
                <a:cs typeface="Roboto"/>
                <a:sym typeface="Roboto"/>
              </a:defRPr>
            </a:lvl5pPr>
            <a:lvl6pPr lvl="5" algn="r">
              <a:buNone/>
              <a:defRPr sz="1000">
                <a:solidFill>
                  <a:schemeClr val="lt1"/>
                </a:solidFill>
                <a:latin typeface="Roboto"/>
                <a:ea typeface="Roboto"/>
                <a:cs typeface="Roboto"/>
                <a:sym typeface="Roboto"/>
              </a:defRPr>
            </a:lvl6pPr>
            <a:lvl7pPr lvl="6" algn="r">
              <a:buNone/>
              <a:defRPr sz="1000">
                <a:solidFill>
                  <a:schemeClr val="lt1"/>
                </a:solidFill>
                <a:latin typeface="Roboto"/>
                <a:ea typeface="Roboto"/>
                <a:cs typeface="Roboto"/>
                <a:sym typeface="Roboto"/>
              </a:defRPr>
            </a:lvl7pPr>
            <a:lvl8pPr lvl="7" algn="r">
              <a:buNone/>
              <a:defRPr sz="1000">
                <a:solidFill>
                  <a:schemeClr val="lt1"/>
                </a:solidFill>
                <a:latin typeface="Roboto"/>
                <a:ea typeface="Roboto"/>
                <a:cs typeface="Roboto"/>
                <a:sym typeface="Roboto"/>
              </a:defRPr>
            </a:lvl8pPr>
            <a:lvl9pPr lvl="8" algn="r">
              <a:buNone/>
              <a:defRPr sz="1000">
                <a:solidFill>
                  <a:schemeClr val="lt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hyperlink" Target="https://docs.google.com/spreadsheets/d/1W7Z0xgIgOECHlfH1VGxTsCD9twrWq0eetEgDW0N3ve4/edit?usp=drive_web&amp;ouid=116528995639197552465" TargetMode="External"/></Relationships>
</file>

<file path=ppt/slides/_rels/slide3.xml.rels><?xml version="1.0" encoding="UTF-8" standalone="yes"?>
<Relationships xmlns="http://schemas.openxmlformats.org/package/2006/relationships"><Relationship Id="rId8" Type="http://schemas.openxmlformats.org/officeDocument/2006/relationships/hyperlink" Target="http://s19db.apan5310.com:3103/public/dashboard/d31fccbe-4a15-4735-a73c-0af7559dabe1" TargetMode="External"/><Relationship Id="rId3" Type="http://schemas.openxmlformats.org/officeDocument/2006/relationships/image" Target="../media/image4.png"/><Relationship Id="rId7" Type="http://schemas.openxmlformats.org/officeDocument/2006/relationships/hyperlink" Target="https://docs.google.com/spreadsheets/d/1pSpzf_J6SF8uvW3WpE-gCVOpMHEk53pwoVSjjMDK9s4/edit?usp=drive_web&amp;ouid=116528995639197552465" TargetMode="External"/><Relationship Id="rId2" Type="http://schemas.openxmlformats.org/officeDocument/2006/relationships/notesSlide" Target="../notesSlides/notesSlide3.xml"/><Relationship Id="rId1" Type="http://schemas.openxmlformats.org/officeDocument/2006/relationships/slideLayout" Target="../slideLayouts/slideLayout13.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s://docs.google.com/spreadsheets/d/1W7Z0xgIgOECHlfH1VGxTsCD9twrWq0eetEgDW0N3ve4/edit#gid=1302175229" TargetMode="External"/><Relationship Id="rId9" Type="http://schemas.openxmlformats.org/officeDocument/2006/relationships/image" Target="../media/image7.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1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8" Type="http://schemas.openxmlformats.org/officeDocument/2006/relationships/hyperlink" Target="https://pxhere.com/en/photo/1437805" TargetMode="External"/><Relationship Id="rId3" Type="http://schemas.openxmlformats.org/officeDocument/2006/relationships/image" Target="../media/image21.png"/><Relationship Id="rId7" Type="http://schemas.openxmlformats.org/officeDocument/2006/relationships/image" Target="../media/image24.jpg"/><Relationship Id="rId2" Type="http://schemas.openxmlformats.org/officeDocument/2006/relationships/notesSlide" Target="../notesSlides/notesSlide9.xml"/><Relationship Id="rId1" Type="http://schemas.openxmlformats.org/officeDocument/2006/relationships/slideLayout" Target="../slideLayouts/slideLayout11.xml"/><Relationship Id="rId6" Type="http://schemas.openxmlformats.org/officeDocument/2006/relationships/hyperlink" Target="https://pxhere.com/en/photo/1437801" TargetMode="External"/><Relationship Id="rId11" Type="http://schemas.openxmlformats.org/officeDocument/2006/relationships/image" Target="../media/image26.jpg"/><Relationship Id="rId5" Type="http://schemas.openxmlformats.org/officeDocument/2006/relationships/image" Target="../media/image23.png"/><Relationship Id="rId10" Type="http://schemas.openxmlformats.org/officeDocument/2006/relationships/hyperlink" Target="https://www.flickr.com/photos/135302410@N02/28286579442" TargetMode="External"/><Relationship Id="rId4" Type="http://schemas.openxmlformats.org/officeDocument/2006/relationships/image" Target="../media/image22.png"/><Relationship Id="rId9" Type="http://schemas.openxmlformats.org/officeDocument/2006/relationships/image" Target="../media/image25.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15"/>
          <p:cNvSpPr txBox="1">
            <a:spLocks noGrp="1"/>
          </p:cNvSpPr>
          <p:nvPr>
            <p:ph type="ctrTitle"/>
          </p:nvPr>
        </p:nvSpPr>
        <p:spPr>
          <a:xfrm>
            <a:off x="795200" y="886225"/>
            <a:ext cx="5644800" cy="1872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300">
                <a:solidFill>
                  <a:srgbClr val="D74C02"/>
                </a:solidFill>
                <a:latin typeface="Impact"/>
                <a:ea typeface="Impact"/>
                <a:cs typeface="Impact"/>
                <a:sym typeface="Impact"/>
              </a:rPr>
              <a:t>Loan Database</a:t>
            </a:r>
            <a:r>
              <a:rPr lang="en">
                <a:solidFill>
                  <a:srgbClr val="D75B02"/>
                </a:solidFill>
              </a:rPr>
              <a:t> </a:t>
            </a:r>
            <a:r>
              <a:rPr lang="en"/>
              <a:t>for</a:t>
            </a:r>
            <a:endParaRPr/>
          </a:p>
        </p:txBody>
      </p:sp>
      <p:pic>
        <p:nvPicPr>
          <p:cNvPr id="101" name="Google Shape;101;p15"/>
          <p:cNvPicPr preferRelativeResize="0"/>
          <p:nvPr/>
        </p:nvPicPr>
        <p:blipFill>
          <a:blip r:embed="rId3">
            <a:alphaModFix/>
          </a:blip>
          <a:stretch>
            <a:fillRect/>
          </a:stretch>
        </p:blipFill>
        <p:spPr>
          <a:xfrm>
            <a:off x="5031875" y="1717627"/>
            <a:ext cx="2973725" cy="11229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6"/>
          <p:cNvSpPr txBox="1">
            <a:spLocks noGrp="1"/>
          </p:cNvSpPr>
          <p:nvPr>
            <p:ph type="title"/>
          </p:nvPr>
        </p:nvSpPr>
        <p:spPr>
          <a:xfrm>
            <a:off x="308775" y="770525"/>
            <a:ext cx="3167100" cy="1830600"/>
          </a:xfrm>
          <a:prstGeom prst="rect">
            <a:avLst/>
          </a:prstGeom>
        </p:spPr>
        <p:txBody>
          <a:bodyPr spcFirstLastPara="1" wrap="square" lIns="91425" tIns="91425" rIns="91425" bIns="91425" anchor="t" anchorCtr="0">
            <a:noAutofit/>
          </a:bodyPr>
          <a:lstStyle/>
          <a:p>
            <a:pPr marL="457200" marR="101600" lvl="0" indent="-317500" algn="l" rtl="0">
              <a:spcBef>
                <a:spcPts val="0"/>
              </a:spcBef>
              <a:spcAft>
                <a:spcPts val="0"/>
              </a:spcAft>
              <a:buSzPts val="1400"/>
              <a:buFont typeface="Impact"/>
              <a:buChar char="●"/>
            </a:pPr>
            <a:r>
              <a:rPr lang="en" sz="1400">
                <a:latin typeface="Impact"/>
                <a:ea typeface="Impact"/>
                <a:cs typeface="Impact"/>
                <a:sym typeface="Impact"/>
              </a:rPr>
              <a:t>Problem Statement</a:t>
            </a:r>
            <a:endParaRPr sz="1400">
              <a:latin typeface="Impact"/>
              <a:ea typeface="Impact"/>
              <a:cs typeface="Impact"/>
              <a:sym typeface="Impact"/>
            </a:endParaRPr>
          </a:p>
          <a:p>
            <a:pPr marL="457200" marR="101600" lvl="0" indent="-317500" algn="l" rtl="0">
              <a:spcBef>
                <a:spcPts val="0"/>
              </a:spcBef>
              <a:spcAft>
                <a:spcPts val="0"/>
              </a:spcAft>
              <a:buSzPts val="1400"/>
              <a:buFont typeface="Impact"/>
              <a:buChar char="●"/>
            </a:pPr>
            <a:r>
              <a:rPr lang="en" sz="1400">
                <a:latin typeface="Impact"/>
                <a:ea typeface="Impact"/>
                <a:cs typeface="Impact"/>
                <a:sym typeface="Impact"/>
              </a:rPr>
              <a:t>Proposal</a:t>
            </a:r>
            <a:endParaRPr sz="1400">
              <a:latin typeface="Impact"/>
              <a:ea typeface="Impact"/>
              <a:cs typeface="Impact"/>
              <a:sym typeface="Impact"/>
            </a:endParaRPr>
          </a:p>
          <a:p>
            <a:pPr marL="457200" marR="101600" lvl="0" indent="-317500" algn="l" rtl="0">
              <a:spcBef>
                <a:spcPts val="0"/>
              </a:spcBef>
              <a:spcAft>
                <a:spcPts val="0"/>
              </a:spcAft>
              <a:buSzPts val="1400"/>
              <a:buFont typeface="Impact"/>
              <a:buChar char="●"/>
            </a:pPr>
            <a:r>
              <a:rPr lang="en" sz="1400">
                <a:latin typeface="Impact"/>
                <a:ea typeface="Impact"/>
                <a:cs typeface="Impact"/>
                <a:sym typeface="Impact"/>
              </a:rPr>
              <a:t>Normalization Plan</a:t>
            </a:r>
            <a:endParaRPr sz="1400">
              <a:latin typeface="Impact"/>
              <a:ea typeface="Impact"/>
              <a:cs typeface="Impact"/>
              <a:sym typeface="Impact"/>
            </a:endParaRPr>
          </a:p>
          <a:p>
            <a:pPr marL="457200" marR="101600" lvl="0" indent="-317500" algn="l" rtl="0">
              <a:spcBef>
                <a:spcPts val="0"/>
              </a:spcBef>
              <a:spcAft>
                <a:spcPts val="0"/>
              </a:spcAft>
              <a:buSzPts val="1400"/>
              <a:buFont typeface="Impact"/>
              <a:buChar char="●"/>
            </a:pPr>
            <a:r>
              <a:rPr lang="en" sz="1400">
                <a:latin typeface="Impact"/>
                <a:ea typeface="Impact"/>
                <a:cs typeface="Impact"/>
                <a:sym typeface="Impact"/>
              </a:rPr>
              <a:t>ETL Process</a:t>
            </a:r>
            <a:endParaRPr sz="1400">
              <a:latin typeface="Impact"/>
              <a:ea typeface="Impact"/>
              <a:cs typeface="Impact"/>
              <a:sym typeface="Impact"/>
            </a:endParaRPr>
          </a:p>
          <a:p>
            <a:pPr marL="457200" marR="101600" lvl="0" indent="-317500" algn="l" rtl="0">
              <a:spcBef>
                <a:spcPts val="0"/>
              </a:spcBef>
              <a:spcAft>
                <a:spcPts val="0"/>
              </a:spcAft>
              <a:buSzPts val="1400"/>
              <a:buFont typeface="Impact"/>
              <a:buChar char="●"/>
            </a:pPr>
            <a:r>
              <a:rPr lang="en" sz="1400">
                <a:latin typeface="Impact"/>
                <a:ea typeface="Impact"/>
                <a:cs typeface="Impact"/>
                <a:sym typeface="Impact"/>
              </a:rPr>
              <a:t>Analytical Procedures</a:t>
            </a:r>
            <a:endParaRPr sz="1400">
              <a:latin typeface="Impact"/>
              <a:ea typeface="Impact"/>
              <a:cs typeface="Impact"/>
              <a:sym typeface="Impact"/>
            </a:endParaRPr>
          </a:p>
          <a:p>
            <a:pPr marL="457200" marR="101600" lvl="0" indent="-317500" algn="l" rtl="0">
              <a:spcBef>
                <a:spcPts val="0"/>
              </a:spcBef>
              <a:spcAft>
                <a:spcPts val="0"/>
              </a:spcAft>
              <a:buSzPts val="1400"/>
              <a:buFont typeface="Impact"/>
              <a:buChar char="●"/>
            </a:pPr>
            <a:r>
              <a:rPr lang="en" sz="1400">
                <a:latin typeface="Impact"/>
                <a:ea typeface="Impact"/>
                <a:cs typeface="Impact"/>
                <a:sym typeface="Impact"/>
              </a:rPr>
              <a:t>Database Interactions</a:t>
            </a:r>
            <a:endParaRPr sz="1400">
              <a:latin typeface="Impact"/>
              <a:ea typeface="Impact"/>
              <a:cs typeface="Impact"/>
              <a:sym typeface="Impact"/>
            </a:endParaRPr>
          </a:p>
        </p:txBody>
      </p:sp>
      <p:sp>
        <p:nvSpPr>
          <p:cNvPr id="107" name="Google Shape;107;p16"/>
          <p:cNvSpPr txBox="1">
            <a:spLocks noGrp="1"/>
          </p:cNvSpPr>
          <p:nvPr>
            <p:ph type="body" idx="1"/>
          </p:nvPr>
        </p:nvSpPr>
        <p:spPr>
          <a:xfrm>
            <a:off x="308775" y="3190650"/>
            <a:ext cx="2959200" cy="1515600"/>
          </a:xfrm>
          <a:prstGeom prst="rect">
            <a:avLst/>
          </a:prstGeom>
        </p:spPr>
        <p:txBody>
          <a:bodyPr spcFirstLastPara="1" wrap="square" lIns="91425" tIns="91425" rIns="91425" bIns="91425" anchor="t" anchorCtr="0">
            <a:noAutofit/>
          </a:bodyPr>
          <a:lstStyle/>
          <a:p>
            <a:pPr marL="285750" lvl="0" indent="0" algn="l" rtl="0">
              <a:lnSpc>
                <a:spcPct val="120000"/>
              </a:lnSpc>
              <a:spcBef>
                <a:spcPts val="0"/>
              </a:spcBef>
              <a:spcAft>
                <a:spcPts val="0"/>
              </a:spcAft>
              <a:buNone/>
            </a:pPr>
            <a:r>
              <a:rPr lang="en" sz="1200">
                <a:solidFill>
                  <a:srgbClr val="FFFFFF"/>
                </a:solidFill>
                <a:latin typeface="Times New Roman"/>
                <a:ea typeface="Times New Roman"/>
                <a:cs typeface="Times New Roman"/>
                <a:sym typeface="Times New Roman"/>
              </a:rPr>
              <a:t>A peer to peer lending company, in which investors provide funds for potential </a:t>
            </a:r>
            <a:r>
              <a:rPr lang="en" sz="1200" b="1">
                <a:solidFill>
                  <a:srgbClr val="FFFFFF"/>
                </a:solidFill>
                <a:latin typeface="Times New Roman"/>
                <a:ea typeface="Times New Roman"/>
                <a:cs typeface="Times New Roman"/>
                <a:sym typeface="Times New Roman"/>
              </a:rPr>
              <a:t>loan borrowers </a:t>
            </a:r>
            <a:r>
              <a:rPr lang="en" sz="1200">
                <a:solidFill>
                  <a:srgbClr val="FFFFFF"/>
                </a:solidFill>
                <a:latin typeface="Times New Roman"/>
                <a:ea typeface="Times New Roman"/>
                <a:cs typeface="Times New Roman"/>
                <a:sym typeface="Times New Roman"/>
              </a:rPr>
              <a:t>and investors earn a profit depending on the risk they take. Lending Club provides the "bridge" between investors and borrowers. </a:t>
            </a:r>
            <a:endParaRPr sz="1200">
              <a:solidFill>
                <a:srgbClr val="FFFFFF"/>
              </a:solidFill>
              <a:latin typeface="Times New Roman"/>
              <a:ea typeface="Times New Roman"/>
              <a:cs typeface="Times New Roman"/>
              <a:sym typeface="Times New Roman"/>
            </a:endParaRPr>
          </a:p>
          <a:p>
            <a:pPr marL="457200" lvl="0" indent="0" algn="l" rtl="0">
              <a:spcBef>
                <a:spcPts val="400"/>
              </a:spcBef>
              <a:spcAft>
                <a:spcPts val="1600"/>
              </a:spcAft>
              <a:buNone/>
            </a:pPr>
            <a:endParaRPr>
              <a:solidFill>
                <a:srgbClr val="FFFFFF"/>
              </a:solidFill>
            </a:endParaRPr>
          </a:p>
        </p:txBody>
      </p:sp>
      <p:sp>
        <p:nvSpPr>
          <p:cNvPr id="108" name="Google Shape;108;p16"/>
          <p:cNvSpPr txBox="1"/>
          <p:nvPr/>
        </p:nvSpPr>
        <p:spPr>
          <a:xfrm>
            <a:off x="418825" y="243650"/>
            <a:ext cx="2323800" cy="319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latin typeface="Roboto"/>
                <a:ea typeface="Roboto"/>
                <a:cs typeface="Roboto"/>
                <a:sym typeface="Roboto"/>
              </a:rPr>
              <a:t>In today’s presentation...</a:t>
            </a:r>
            <a:endParaRPr>
              <a:solidFill>
                <a:srgbClr val="FFFFFF"/>
              </a:solidFill>
              <a:latin typeface="Roboto"/>
              <a:ea typeface="Roboto"/>
              <a:cs typeface="Roboto"/>
              <a:sym typeface="Roboto"/>
            </a:endParaRPr>
          </a:p>
        </p:txBody>
      </p:sp>
      <p:pic>
        <p:nvPicPr>
          <p:cNvPr id="109" name="Google Shape;109;p16"/>
          <p:cNvPicPr preferRelativeResize="0"/>
          <p:nvPr/>
        </p:nvPicPr>
        <p:blipFill>
          <a:blip r:embed="rId3">
            <a:alphaModFix/>
          </a:blip>
          <a:stretch>
            <a:fillRect/>
          </a:stretch>
        </p:blipFill>
        <p:spPr>
          <a:xfrm>
            <a:off x="889113" y="2746375"/>
            <a:ext cx="1680332" cy="319500"/>
          </a:xfrm>
          <a:prstGeom prst="rect">
            <a:avLst/>
          </a:prstGeom>
          <a:noFill/>
          <a:ln>
            <a:noFill/>
          </a:ln>
        </p:spPr>
      </p:pic>
      <p:sp>
        <p:nvSpPr>
          <p:cNvPr id="110" name="Google Shape;110;p16"/>
          <p:cNvSpPr/>
          <p:nvPr/>
        </p:nvSpPr>
        <p:spPr>
          <a:xfrm>
            <a:off x="4108500" y="2191600"/>
            <a:ext cx="1960500" cy="44100"/>
          </a:xfrm>
          <a:prstGeom prst="rect">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6"/>
          <p:cNvSpPr txBox="1"/>
          <p:nvPr/>
        </p:nvSpPr>
        <p:spPr>
          <a:xfrm>
            <a:off x="4051175" y="243650"/>
            <a:ext cx="2676300" cy="424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dk1"/>
                </a:solidFill>
                <a:latin typeface="Impact"/>
                <a:ea typeface="Impact"/>
                <a:cs typeface="Impact"/>
                <a:sym typeface="Impact"/>
              </a:rPr>
              <a:t>Problem Description</a:t>
            </a:r>
            <a:endParaRPr sz="1800">
              <a:solidFill>
                <a:schemeClr val="dk1"/>
              </a:solidFill>
              <a:latin typeface="Impact"/>
              <a:ea typeface="Impact"/>
              <a:cs typeface="Impact"/>
              <a:sym typeface="Impact"/>
            </a:endParaRPr>
          </a:p>
        </p:txBody>
      </p:sp>
      <p:sp>
        <p:nvSpPr>
          <p:cNvPr id="112" name="Google Shape;112;p16"/>
          <p:cNvSpPr txBox="1"/>
          <p:nvPr/>
        </p:nvSpPr>
        <p:spPr>
          <a:xfrm>
            <a:off x="4108500" y="646625"/>
            <a:ext cx="4732200" cy="2078400"/>
          </a:xfrm>
          <a:prstGeom prst="rect">
            <a:avLst/>
          </a:prstGeom>
          <a:solidFill>
            <a:srgbClr val="D9D9D9"/>
          </a:solidFill>
          <a:ln>
            <a:noFill/>
          </a:ln>
        </p:spPr>
        <p:txBody>
          <a:bodyPr spcFirstLastPara="1" wrap="square" lIns="91425" tIns="91425" rIns="91425" bIns="91425" anchor="t" anchorCtr="0">
            <a:noAutofit/>
          </a:bodyPr>
          <a:lstStyle/>
          <a:p>
            <a:pPr marL="0" lvl="0" indent="0" algn="l" rtl="0">
              <a:lnSpc>
                <a:spcPct val="120000"/>
              </a:lnSpc>
              <a:spcBef>
                <a:spcPts val="0"/>
              </a:spcBef>
              <a:spcAft>
                <a:spcPts val="0"/>
              </a:spcAft>
              <a:buNone/>
            </a:pPr>
            <a:r>
              <a:rPr lang="en" sz="1200">
                <a:latin typeface="Times New Roman"/>
                <a:ea typeface="Times New Roman"/>
                <a:cs typeface="Times New Roman"/>
                <a:sym typeface="Times New Roman"/>
              </a:rPr>
              <a:t>Lending Club has a lot of archived, unstructured data that need to be organized for easy access and analysis：</a:t>
            </a:r>
            <a:endParaRPr sz="1200">
              <a:latin typeface="Times New Roman"/>
              <a:ea typeface="Times New Roman"/>
              <a:cs typeface="Times New Roman"/>
              <a:sym typeface="Times New Roman"/>
            </a:endParaRPr>
          </a:p>
          <a:p>
            <a:pPr marL="457200" lvl="0" indent="-304800" algn="l" rtl="0">
              <a:lnSpc>
                <a:spcPct val="120000"/>
              </a:lnSpc>
              <a:spcBef>
                <a:spcPts val="400"/>
              </a:spcBef>
              <a:spcAft>
                <a:spcPts val="0"/>
              </a:spcAft>
              <a:buSzPts val="1200"/>
              <a:buFont typeface="Times New Roman"/>
              <a:buChar char="●"/>
            </a:pPr>
            <a:r>
              <a:rPr lang="en" sz="1200" u="sng">
                <a:solidFill>
                  <a:schemeClr val="hlink"/>
                </a:solidFill>
                <a:latin typeface="Times New Roman"/>
                <a:ea typeface="Times New Roman"/>
                <a:cs typeface="Times New Roman"/>
                <a:sym typeface="Times New Roman"/>
                <a:hlinkClick r:id="rId4"/>
              </a:rPr>
              <a:t>Raw dataset:</a:t>
            </a:r>
            <a:r>
              <a:rPr lang="en" sz="1200">
                <a:latin typeface="Times New Roman"/>
                <a:ea typeface="Times New Roman"/>
                <a:cs typeface="Times New Roman"/>
                <a:sym typeface="Times New Roman"/>
              </a:rPr>
              <a:t> we used is a reduced sample set that contains 5,000 records of </a:t>
            </a:r>
            <a:r>
              <a:rPr lang="en" sz="1200" b="1">
                <a:latin typeface="Times New Roman"/>
                <a:ea typeface="Times New Roman"/>
                <a:cs typeface="Times New Roman"/>
                <a:sym typeface="Times New Roman"/>
              </a:rPr>
              <a:t>loans issued through the 2008-2018,</a:t>
            </a:r>
            <a:r>
              <a:rPr lang="en" sz="1200">
                <a:latin typeface="Times New Roman"/>
                <a:ea typeface="Times New Roman"/>
                <a:cs typeface="Times New Roman"/>
                <a:sym typeface="Times New Roman"/>
              </a:rPr>
              <a:t> and </a:t>
            </a:r>
            <a:r>
              <a:rPr lang="en" sz="1200" b="1">
                <a:latin typeface="Times New Roman"/>
                <a:ea typeface="Times New Roman"/>
                <a:cs typeface="Times New Roman"/>
                <a:sym typeface="Times New Roman"/>
              </a:rPr>
              <a:t>97 attributes </a:t>
            </a:r>
            <a:r>
              <a:rPr lang="en" sz="1200">
                <a:latin typeface="Times New Roman"/>
                <a:ea typeface="Times New Roman"/>
                <a:cs typeface="Times New Roman"/>
                <a:sym typeface="Times New Roman"/>
              </a:rPr>
              <a:t>covering different information such as </a:t>
            </a:r>
            <a:r>
              <a:rPr lang="en" sz="1200" b="1">
                <a:latin typeface="Times New Roman"/>
                <a:ea typeface="Times New Roman"/>
                <a:cs typeface="Times New Roman"/>
                <a:sym typeface="Times New Roman"/>
              </a:rPr>
              <a:t>current loan status</a:t>
            </a:r>
            <a:r>
              <a:rPr lang="en" sz="1200">
                <a:latin typeface="Times New Roman"/>
                <a:ea typeface="Times New Roman"/>
                <a:cs typeface="Times New Roman"/>
                <a:sym typeface="Times New Roman"/>
              </a:rPr>
              <a:t>, </a:t>
            </a:r>
            <a:r>
              <a:rPr lang="en" sz="1200" b="1">
                <a:latin typeface="Times New Roman"/>
                <a:ea typeface="Times New Roman"/>
                <a:cs typeface="Times New Roman"/>
                <a:sym typeface="Times New Roman"/>
              </a:rPr>
              <a:t>loan owner demographic information, customer financial credit history</a:t>
            </a:r>
            <a:r>
              <a:rPr lang="en" sz="1200">
                <a:latin typeface="Times New Roman"/>
                <a:ea typeface="Times New Roman"/>
                <a:cs typeface="Times New Roman"/>
                <a:sym typeface="Times New Roman"/>
              </a:rPr>
              <a:t>, </a:t>
            </a:r>
            <a:r>
              <a:rPr lang="en" sz="1200" b="1">
                <a:latin typeface="Times New Roman"/>
                <a:ea typeface="Times New Roman"/>
                <a:cs typeface="Times New Roman"/>
                <a:sym typeface="Times New Roman"/>
              </a:rPr>
              <a:t> payments</a:t>
            </a:r>
            <a:r>
              <a:rPr lang="en" sz="1200">
                <a:latin typeface="Times New Roman"/>
                <a:ea typeface="Times New Roman"/>
                <a:cs typeface="Times New Roman"/>
                <a:sym typeface="Times New Roman"/>
              </a:rPr>
              <a:t>, </a:t>
            </a:r>
            <a:r>
              <a:rPr lang="en" sz="1200" b="1">
                <a:latin typeface="Times New Roman"/>
                <a:ea typeface="Times New Roman"/>
                <a:cs typeface="Times New Roman"/>
                <a:sym typeface="Times New Roman"/>
              </a:rPr>
              <a:t>collections</a:t>
            </a:r>
            <a:r>
              <a:rPr lang="en" sz="1200">
                <a:latin typeface="Times New Roman"/>
                <a:ea typeface="Times New Roman"/>
                <a:cs typeface="Times New Roman"/>
                <a:sym typeface="Times New Roman"/>
              </a:rPr>
              <a:t>, </a:t>
            </a:r>
            <a:r>
              <a:rPr lang="en" sz="1200" b="1">
                <a:latin typeface="Times New Roman"/>
                <a:ea typeface="Times New Roman"/>
                <a:cs typeface="Times New Roman"/>
                <a:sym typeface="Times New Roman"/>
              </a:rPr>
              <a:t>secondary applicants</a:t>
            </a:r>
            <a:r>
              <a:rPr lang="en" sz="1200">
                <a:latin typeface="Times New Roman"/>
                <a:ea typeface="Times New Roman"/>
                <a:cs typeface="Times New Roman"/>
                <a:sym typeface="Times New Roman"/>
              </a:rPr>
              <a:t>, etc. </a:t>
            </a:r>
            <a:endParaRPr sz="1200">
              <a:latin typeface="Times New Roman"/>
              <a:ea typeface="Times New Roman"/>
              <a:cs typeface="Times New Roman"/>
              <a:sym typeface="Times New Roman"/>
            </a:endParaRPr>
          </a:p>
          <a:p>
            <a:pPr marL="457200" lvl="0" indent="-304800" algn="l" rtl="0">
              <a:lnSpc>
                <a:spcPct val="120000"/>
              </a:lnSpc>
              <a:spcBef>
                <a:spcPts val="0"/>
              </a:spcBef>
              <a:spcAft>
                <a:spcPts val="0"/>
              </a:spcAft>
              <a:buSzPts val="1200"/>
              <a:buFont typeface="Times New Roman"/>
              <a:buChar char="●"/>
            </a:pPr>
            <a:r>
              <a:rPr lang="en" sz="1200">
                <a:latin typeface="Times New Roman"/>
                <a:ea typeface="Times New Roman"/>
                <a:cs typeface="Times New Roman"/>
                <a:sym typeface="Times New Roman"/>
              </a:rPr>
              <a:t>This dataset contains </a:t>
            </a:r>
            <a:r>
              <a:rPr lang="en" sz="1200" b="1">
                <a:latin typeface="Times New Roman"/>
                <a:ea typeface="Times New Roman"/>
                <a:cs typeface="Times New Roman"/>
                <a:sym typeface="Times New Roman"/>
              </a:rPr>
              <a:t>redundant copies of </a:t>
            </a:r>
            <a:r>
              <a:rPr lang="en" sz="1200">
                <a:latin typeface="Times New Roman"/>
                <a:ea typeface="Times New Roman"/>
                <a:cs typeface="Times New Roman"/>
                <a:sym typeface="Times New Roman"/>
              </a:rPr>
              <a:t>information in many places:</a:t>
            </a:r>
            <a:endParaRPr sz="1200">
              <a:latin typeface="Times New Roman"/>
              <a:ea typeface="Times New Roman"/>
              <a:cs typeface="Times New Roman"/>
              <a:sym typeface="Times New Roman"/>
            </a:endParaRPr>
          </a:p>
          <a:p>
            <a:pPr marL="0" lvl="0" indent="0" algn="l" rtl="0">
              <a:spcBef>
                <a:spcPts val="400"/>
              </a:spcBef>
              <a:spcAft>
                <a:spcPts val="0"/>
              </a:spcAft>
              <a:buNone/>
            </a:pPr>
            <a:endParaRPr>
              <a:latin typeface="Roboto"/>
              <a:ea typeface="Roboto"/>
              <a:cs typeface="Roboto"/>
              <a:sym typeface="Roboto"/>
            </a:endParaRPr>
          </a:p>
        </p:txBody>
      </p:sp>
      <p:sp>
        <p:nvSpPr>
          <p:cNvPr id="113" name="Google Shape;113;p16"/>
          <p:cNvSpPr txBox="1"/>
          <p:nvPr/>
        </p:nvSpPr>
        <p:spPr>
          <a:xfrm>
            <a:off x="4108500" y="2830500"/>
            <a:ext cx="4732200" cy="1755900"/>
          </a:xfrm>
          <a:prstGeom prst="rect">
            <a:avLst/>
          </a:prstGeom>
          <a:solidFill>
            <a:srgbClr val="D9D9D9"/>
          </a:solidFill>
          <a:ln>
            <a:noFill/>
          </a:ln>
        </p:spPr>
        <p:txBody>
          <a:bodyPr spcFirstLastPara="1" wrap="square" lIns="91425" tIns="91425" rIns="91425" bIns="91425" anchor="t" anchorCtr="0">
            <a:noAutofit/>
          </a:bodyPr>
          <a:lstStyle/>
          <a:p>
            <a:pPr marL="0" lvl="0" indent="0" algn="l" rtl="0">
              <a:lnSpc>
                <a:spcPct val="120000"/>
              </a:lnSpc>
              <a:spcBef>
                <a:spcPts val="0"/>
              </a:spcBef>
              <a:spcAft>
                <a:spcPts val="0"/>
              </a:spcAft>
              <a:buNone/>
            </a:pPr>
            <a:r>
              <a:rPr lang="en" sz="1200">
                <a:latin typeface="Times New Roman"/>
                <a:ea typeface="Times New Roman"/>
                <a:cs typeface="Times New Roman"/>
                <a:sym typeface="Times New Roman"/>
              </a:rPr>
              <a:t>Example:</a:t>
            </a:r>
            <a:endParaRPr sz="1200">
              <a:latin typeface="Times New Roman"/>
              <a:ea typeface="Times New Roman"/>
              <a:cs typeface="Times New Roman"/>
              <a:sym typeface="Times New Roman"/>
            </a:endParaRPr>
          </a:p>
          <a:p>
            <a:pPr marL="457200" lvl="0" indent="-304800" algn="l" rtl="0">
              <a:lnSpc>
                <a:spcPct val="120000"/>
              </a:lnSpc>
              <a:spcBef>
                <a:spcPts val="400"/>
              </a:spcBef>
              <a:spcAft>
                <a:spcPts val="0"/>
              </a:spcAft>
              <a:buSzPts val="1200"/>
              <a:buFont typeface="Times New Roman"/>
              <a:buChar char="●"/>
            </a:pPr>
            <a:r>
              <a:rPr lang="en" sz="1200" i="1">
                <a:latin typeface="Times New Roman"/>
                <a:ea typeface="Times New Roman"/>
                <a:cs typeface="Times New Roman"/>
                <a:sym typeface="Times New Roman"/>
              </a:rPr>
              <a:t>member_id </a:t>
            </a:r>
            <a:r>
              <a:rPr lang="en" sz="1200">
                <a:latin typeface="Times New Roman"/>
                <a:ea typeface="Times New Roman"/>
                <a:cs typeface="Times New Roman"/>
                <a:sym typeface="Times New Roman"/>
              </a:rPr>
              <a:t> ---&gt; </a:t>
            </a:r>
            <a:r>
              <a:rPr lang="en" sz="1200" i="1">
                <a:latin typeface="Times New Roman"/>
                <a:ea typeface="Times New Roman"/>
                <a:cs typeface="Times New Roman"/>
                <a:sym typeface="Times New Roman"/>
              </a:rPr>
              <a:t>employee title</a:t>
            </a:r>
            <a:r>
              <a:rPr lang="en" sz="1200">
                <a:latin typeface="Times New Roman"/>
                <a:ea typeface="Times New Roman"/>
                <a:cs typeface="Times New Roman"/>
                <a:sym typeface="Times New Roman"/>
              </a:rPr>
              <a:t>, </a:t>
            </a:r>
            <a:r>
              <a:rPr lang="en" sz="1200" i="1">
                <a:latin typeface="Times New Roman"/>
                <a:ea typeface="Times New Roman"/>
                <a:cs typeface="Times New Roman"/>
                <a:sym typeface="Times New Roman"/>
              </a:rPr>
              <a:t>employee length</a:t>
            </a:r>
            <a:r>
              <a:rPr lang="en" sz="1200">
                <a:latin typeface="Times New Roman"/>
                <a:ea typeface="Times New Roman"/>
                <a:cs typeface="Times New Roman"/>
                <a:sym typeface="Times New Roman"/>
              </a:rPr>
              <a:t>, </a:t>
            </a:r>
            <a:r>
              <a:rPr lang="en" sz="1200" i="1">
                <a:latin typeface="Times New Roman"/>
                <a:ea typeface="Times New Roman"/>
                <a:cs typeface="Times New Roman"/>
                <a:sym typeface="Times New Roman"/>
              </a:rPr>
              <a:t>home ownership</a:t>
            </a:r>
            <a:r>
              <a:rPr lang="en" sz="1200">
                <a:latin typeface="Times New Roman"/>
                <a:ea typeface="Times New Roman"/>
                <a:cs typeface="Times New Roman"/>
                <a:sym typeface="Times New Roman"/>
              </a:rPr>
              <a:t>, </a:t>
            </a:r>
            <a:r>
              <a:rPr lang="en" sz="1200" i="1">
                <a:latin typeface="Times New Roman"/>
                <a:ea typeface="Times New Roman"/>
                <a:cs typeface="Times New Roman"/>
                <a:sym typeface="Times New Roman"/>
              </a:rPr>
              <a:t>income</a:t>
            </a:r>
            <a:r>
              <a:rPr lang="en" sz="1200">
                <a:latin typeface="Times New Roman"/>
                <a:ea typeface="Times New Roman"/>
                <a:cs typeface="Times New Roman"/>
                <a:sym typeface="Times New Roman"/>
              </a:rPr>
              <a:t> </a:t>
            </a:r>
            <a:endParaRPr sz="1200">
              <a:latin typeface="Times New Roman"/>
              <a:ea typeface="Times New Roman"/>
              <a:cs typeface="Times New Roman"/>
              <a:sym typeface="Times New Roman"/>
            </a:endParaRPr>
          </a:p>
          <a:p>
            <a:pPr marL="457200" lvl="0" indent="-304800" algn="l" rtl="0">
              <a:lnSpc>
                <a:spcPct val="120000"/>
              </a:lnSpc>
              <a:spcBef>
                <a:spcPts val="400"/>
              </a:spcBef>
              <a:spcAft>
                <a:spcPts val="0"/>
              </a:spcAft>
              <a:buSzPts val="1200"/>
              <a:buFont typeface="Times New Roman"/>
              <a:buChar char="●"/>
            </a:pPr>
            <a:r>
              <a:rPr lang="en" sz="1200" i="1">
                <a:latin typeface="Times New Roman"/>
                <a:ea typeface="Times New Roman"/>
                <a:cs typeface="Times New Roman"/>
                <a:sym typeface="Times New Roman"/>
              </a:rPr>
              <a:t>zipcode</a:t>
            </a:r>
            <a:r>
              <a:rPr lang="en" sz="1200">
                <a:latin typeface="Times New Roman"/>
                <a:ea typeface="Times New Roman"/>
                <a:cs typeface="Times New Roman"/>
                <a:sym typeface="Times New Roman"/>
              </a:rPr>
              <a:t> (first three numbers) &lt;--&gt; </a:t>
            </a:r>
            <a:r>
              <a:rPr lang="en" sz="1200" i="1">
                <a:latin typeface="Times New Roman"/>
                <a:ea typeface="Times New Roman"/>
                <a:cs typeface="Times New Roman"/>
                <a:sym typeface="Times New Roman"/>
              </a:rPr>
              <a:t>address_state</a:t>
            </a:r>
            <a:r>
              <a:rPr lang="en" sz="1200">
                <a:latin typeface="Times New Roman"/>
                <a:ea typeface="Times New Roman"/>
                <a:cs typeface="Times New Roman"/>
                <a:sym typeface="Times New Roman"/>
              </a:rPr>
              <a:t> c</a:t>
            </a:r>
            <a:endParaRPr sz="1200">
              <a:latin typeface="Times New Roman"/>
              <a:ea typeface="Times New Roman"/>
              <a:cs typeface="Times New Roman"/>
              <a:sym typeface="Times New Roman"/>
            </a:endParaRPr>
          </a:p>
          <a:p>
            <a:pPr marL="457200" lvl="0" indent="-304800" algn="l" rtl="0">
              <a:lnSpc>
                <a:spcPct val="120000"/>
              </a:lnSpc>
              <a:spcBef>
                <a:spcPts val="400"/>
              </a:spcBef>
              <a:spcAft>
                <a:spcPts val="0"/>
              </a:spcAft>
              <a:buSzPts val="1200"/>
              <a:buFont typeface="Times New Roman"/>
              <a:buChar char="●"/>
            </a:pPr>
            <a:r>
              <a:rPr lang="en" sz="1200" i="1">
                <a:latin typeface="Times New Roman"/>
                <a:ea typeface="Times New Roman"/>
                <a:cs typeface="Times New Roman"/>
                <a:sym typeface="Times New Roman"/>
              </a:rPr>
              <a:t>credit_grade/sub_grade  ----&gt; interest rate i</a:t>
            </a:r>
            <a:r>
              <a:rPr lang="en" sz="1200">
                <a:latin typeface="Times New Roman"/>
                <a:ea typeface="Times New Roman"/>
                <a:cs typeface="Times New Roman"/>
                <a:sym typeface="Times New Roman"/>
              </a:rPr>
              <a:t>ssued to each member </a:t>
            </a:r>
            <a:endParaRPr sz="1200">
              <a:latin typeface="Times New Roman"/>
              <a:ea typeface="Times New Roman"/>
              <a:cs typeface="Times New Roman"/>
              <a:sym typeface="Times New Roman"/>
            </a:endParaRPr>
          </a:p>
          <a:p>
            <a:pPr marL="0" lvl="0" indent="0" algn="l" rtl="0">
              <a:spcBef>
                <a:spcPts val="400"/>
              </a:spcBef>
              <a:spcAft>
                <a:spcPts val="0"/>
              </a:spcAft>
              <a:buNone/>
            </a:pPr>
            <a:endParaRPr>
              <a:latin typeface="Roboto"/>
              <a:ea typeface="Roboto"/>
              <a:cs typeface="Roboto"/>
              <a:sym typeface="Roboto"/>
            </a:endParaRPr>
          </a:p>
        </p:txBody>
      </p:sp>
      <p:sp>
        <p:nvSpPr>
          <p:cNvPr id="114" name="Google Shape;114;p16"/>
          <p:cNvSpPr/>
          <p:nvPr/>
        </p:nvSpPr>
        <p:spPr>
          <a:xfrm>
            <a:off x="369688" y="3125125"/>
            <a:ext cx="2719200" cy="44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6">
                                            <p:txEl>
                                              <p:pRg st="5" end="5"/>
                                            </p:txEl>
                                          </p:spTgt>
                                        </p:tgtEl>
                                        <p:attrNameLst>
                                          <p:attrName>style.visibility</p:attrName>
                                        </p:attrNameLst>
                                      </p:cBhvr>
                                      <p:to>
                                        <p:strVal val="visible"/>
                                      </p:to>
                                    </p:set>
                                  </p:childTnLst>
                                </p:cTn>
                              </p:par>
                            </p:childTnLst>
                          </p:cTn>
                        </p:par>
                        <p:par>
                          <p:cTn id="27" fill="hold">
                            <p:stCondLst>
                              <p:cond delay="100"/>
                            </p:stCondLst>
                            <p:childTnLst>
                              <p:par>
                                <p:cTn id="28" presetID="10" presetClass="entr" presetSubtype="0" fill="hold" nodeType="afterEffect">
                                  <p:stCondLst>
                                    <p:cond delay="0"/>
                                  </p:stCondLst>
                                  <p:childTnLst>
                                    <p:set>
                                      <p:cBhvr>
                                        <p:cTn id="29" dur="1" fill="hold">
                                          <p:stCondLst>
                                            <p:cond delay="0"/>
                                          </p:stCondLst>
                                        </p:cTn>
                                        <p:tgtEl>
                                          <p:spTgt spid="107"/>
                                        </p:tgtEl>
                                        <p:attrNameLst>
                                          <p:attrName>style.visibility</p:attrName>
                                        </p:attrNameLst>
                                      </p:cBhvr>
                                      <p:to>
                                        <p:strVal val="visible"/>
                                      </p:to>
                                    </p:set>
                                    <p:animEffect transition="in" filter="fade">
                                      <p:cBhvr>
                                        <p:cTn id="30" dur="1000"/>
                                        <p:tgtEl>
                                          <p:spTgt spid="107"/>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12"/>
                                        </p:tgtEl>
                                        <p:attrNameLst>
                                          <p:attrName>style.visibility</p:attrName>
                                        </p:attrNameLst>
                                      </p:cBhvr>
                                      <p:to>
                                        <p:strVal val="visible"/>
                                      </p:to>
                                    </p:set>
                                    <p:animEffect transition="in" filter="fade">
                                      <p:cBhvr>
                                        <p:cTn id="35" dur="1000"/>
                                        <p:tgtEl>
                                          <p:spTgt spid="112"/>
                                        </p:tgtEl>
                                      </p:cBhvr>
                                    </p:animEffec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1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pic>
        <p:nvPicPr>
          <p:cNvPr id="119" name="Google Shape;119;p17"/>
          <p:cNvPicPr preferRelativeResize="0"/>
          <p:nvPr/>
        </p:nvPicPr>
        <p:blipFill>
          <a:blip r:embed="rId3">
            <a:alphaModFix/>
          </a:blip>
          <a:stretch>
            <a:fillRect/>
          </a:stretch>
        </p:blipFill>
        <p:spPr>
          <a:xfrm>
            <a:off x="3033975" y="994900"/>
            <a:ext cx="6470599" cy="3616801"/>
          </a:xfrm>
          <a:prstGeom prst="rect">
            <a:avLst/>
          </a:prstGeom>
          <a:noFill/>
          <a:ln>
            <a:noFill/>
          </a:ln>
        </p:spPr>
      </p:pic>
      <p:sp>
        <p:nvSpPr>
          <p:cNvPr id="120" name="Google Shape;120;p17"/>
          <p:cNvSpPr/>
          <p:nvPr/>
        </p:nvSpPr>
        <p:spPr>
          <a:xfrm>
            <a:off x="3616375" y="0"/>
            <a:ext cx="5126700" cy="5143500"/>
          </a:xfrm>
          <a:prstGeom prst="rect">
            <a:avLst/>
          </a:prstGeom>
          <a:solidFill>
            <a:srgbClr val="EFFFFB">
              <a:alpha val="69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7"/>
          <p:cNvSpPr txBox="1">
            <a:spLocks noGrp="1"/>
          </p:cNvSpPr>
          <p:nvPr>
            <p:ph type="title"/>
          </p:nvPr>
        </p:nvSpPr>
        <p:spPr>
          <a:xfrm>
            <a:off x="59325" y="120700"/>
            <a:ext cx="2916600" cy="42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400" u="sng">
                <a:solidFill>
                  <a:schemeClr val="hlink"/>
                </a:solidFill>
                <a:latin typeface="Times New Roman"/>
                <a:ea typeface="Times New Roman"/>
                <a:cs typeface="Times New Roman"/>
                <a:sym typeface="Times New Roman"/>
                <a:hlinkClick r:id="rId4"/>
              </a:rPr>
              <a:t>Data Sample</a:t>
            </a:r>
            <a:endParaRPr sz="1400">
              <a:latin typeface="Times New Roman"/>
              <a:ea typeface="Times New Roman"/>
              <a:cs typeface="Times New Roman"/>
              <a:sym typeface="Times New Roman"/>
            </a:endParaRPr>
          </a:p>
        </p:txBody>
      </p:sp>
      <p:pic>
        <p:nvPicPr>
          <p:cNvPr id="122" name="Google Shape;122;p17"/>
          <p:cNvPicPr preferRelativeResize="0"/>
          <p:nvPr/>
        </p:nvPicPr>
        <p:blipFill>
          <a:blip r:embed="rId5">
            <a:alphaModFix/>
          </a:blip>
          <a:stretch>
            <a:fillRect/>
          </a:stretch>
        </p:blipFill>
        <p:spPr>
          <a:xfrm>
            <a:off x="55800" y="520975"/>
            <a:ext cx="2916599" cy="1282930"/>
          </a:xfrm>
          <a:prstGeom prst="rect">
            <a:avLst/>
          </a:prstGeom>
          <a:noFill/>
          <a:ln>
            <a:noFill/>
          </a:ln>
        </p:spPr>
      </p:pic>
      <p:pic>
        <p:nvPicPr>
          <p:cNvPr id="123" name="Google Shape;123;p17"/>
          <p:cNvPicPr preferRelativeResize="0"/>
          <p:nvPr/>
        </p:nvPicPr>
        <p:blipFill>
          <a:blip r:embed="rId6">
            <a:alphaModFix/>
          </a:blip>
          <a:stretch>
            <a:fillRect/>
          </a:stretch>
        </p:blipFill>
        <p:spPr>
          <a:xfrm>
            <a:off x="59325" y="2523125"/>
            <a:ext cx="2916603" cy="1701808"/>
          </a:xfrm>
          <a:prstGeom prst="rect">
            <a:avLst/>
          </a:prstGeom>
          <a:noFill/>
          <a:ln>
            <a:noFill/>
          </a:ln>
        </p:spPr>
      </p:pic>
      <p:sp>
        <p:nvSpPr>
          <p:cNvPr id="124" name="Google Shape;124;p17"/>
          <p:cNvSpPr txBox="1"/>
          <p:nvPr/>
        </p:nvSpPr>
        <p:spPr>
          <a:xfrm>
            <a:off x="-2250" y="2172713"/>
            <a:ext cx="3032700" cy="35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u="sng">
                <a:solidFill>
                  <a:schemeClr val="hlink"/>
                </a:solidFill>
                <a:latin typeface="Times New Roman"/>
                <a:ea typeface="Times New Roman"/>
                <a:cs typeface="Times New Roman"/>
                <a:sym typeface="Times New Roman"/>
                <a:hlinkClick r:id="rId7"/>
              </a:rPr>
              <a:t>A</a:t>
            </a:r>
            <a:r>
              <a:rPr lang="en" b="1" u="sng">
                <a:solidFill>
                  <a:schemeClr val="hlink"/>
                </a:solidFill>
                <a:latin typeface="Times New Roman"/>
                <a:ea typeface="Times New Roman"/>
                <a:cs typeface="Times New Roman"/>
                <a:sym typeface="Times New Roman"/>
                <a:hlinkClick r:id="rId7"/>
              </a:rPr>
              <a:t>ttribute Dictionary</a:t>
            </a:r>
            <a:endParaRPr b="1">
              <a:solidFill>
                <a:srgbClr val="FFFFFF"/>
              </a:solidFill>
              <a:latin typeface="Times New Roman"/>
              <a:ea typeface="Times New Roman"/>
              <a:cs typeface="Times New Roman"/>
              <a:sym typeface="Times New Roman"/>
            </a:endParaRPr>
          </a:p>
        </p:txBody>
      </p:sp>
      <p:sp>
        <p:nvSpPr>
          <p:cNvPr id="125" name="Google Shape;125;p17"/>
          <p:cNvSpPr txBox="1"/>
          <p:nvPr/>
        </p:nvSpPr>
        <p:spPr>
          <a:xfrm>
            <a:off x="3294125" y="20050"/>
            <a:ext cx="3955200" cy="624000"/>
          </a:xfrm>
          <a:prstGeom prst="rect">
            <a:avLst/>
          </a:prstGeom>
          <a:noFill/>
          <a:ln>
            <a:noFill/>
          </a:ln>
        </p:spPr>
        <p:txBody>
          <a:bodyPr spcFirstLastPara="1" wrap="square" lIns="91425" tIns="91425" rIns="91425" bIns="91425" anchor="t" anchorCtr="0">
            <a:noAutofit/>
          </a:bodyPr>
          <a:lstStyle/>
          <a:p>
            <a:pPr marL="0" lvl="0" indent="57150" algn="l" rtl="0">
              <a:lnSpc>
                <a:spcPct val="120000"/>
              </a:lnSpc>
              <a:spcBef>
                <a:spcPts val="0"/>
              </a:spcBef>
              <a:spcAft>
                <a:spcPts val="0"/>
              </a:spcAft>
              <a:buNone/>
            </a:pPr>
            <a:r>
              <a:rPr lang="en" sz="2400" b="1">
                <a:solidFill>
                  <a:schemeClr val="dk1"/>
                </a:solidFill>
                <a:latin typeface="Impact"/>
                <a:ea typeface="Impact"/>
                <a:cs typeface="Impact"/>
                <a:sym typeface="Impact"/>
              </a:rPr>
              <a:t>PROPOSAL</a:t>
            </a:r>
            <a:endParaRPr sz="2400" b="1">
              <a:solidFill>
                <a:schemeClr val="dk1"/>
              </a:solidFill>
              <a:latin typeface="Impact"/>
              <a:ea typeface="Impact"/>
              <a:cs typeface="Impact"/>
              <a:sym typeface="Impact"/>
            </a:endParaRPr>
          </a:p>
          <a:p>
            <a:pPr marL="0" lvl="0" indent="57150" algn="ctr" rtl="0">
              <a:lnSpc>
                <a:spcPct val="120000"/>
              </a:lnSpc>
              <a:spcBef>
                <a:spcPts val="400"/>
              </a:spcBef>
              <a:spcAft>
                <a:spcPts val="400"/>
              </a:spcAft>
              <a:buNone/>
            </a:pPr>
            <a:endParaRPr>
              <a:solidFill>
                <a:srgbClr val="0000C9"/>
              </a:solidFill>
              <a:latin typeface="Impact"/>
              <a:ea typeface="Impact"/>
              <a:cs typeface="Impact"/>
              <a:sym typeface="Impact"/>
            </a:endParaRPr>
          </a:p>
        </p:txBody>
      </p:sp>
      <p:sp>
        <p:nvSpPr>
          <p:cNvPr id="126" name="Google Shape;126;p17"/>
          <p:cNvSpPr txBox="1"/>
          <p:nvPr/>
        </p:nvSpPr>
        <p:spPr>
          <a:xfrm>
            <a:off x="3688075" y="1139625"/>
            <a:ext cx="5202000" cy="17019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SzPts val="1400"/>
              <a:buFont typeface="Times New Roman"/>
              <a:buChar char="●"/>
            </a:pPr>
            <a:r>
              <a:rPr lang="en">
                <a:latin typeface="Times New Roman"/>
                <a:ea typeface="Times New Roman"/>
                <a:cs typeface="Times New Roman"/>
                <a:sym typeface="Times New Roman"/>
              </a:rPr>
              <a:t>Reduce redundancy with reorganized independent tables</a:t>
            </a:r>
            <a:endParaRPr>
              <a:latin typeface="Times New Roman"/>
              <a:ea typeface="Times New Roman"/>
              <a:cs typeface="Times New Roman"/>
              <a:sym typeface="Times New Roman"/>
            </a:endParaRPr>
          </a:p>
          <a:p>
            <a:pPr marL="457200" lvl="0" indent="-317500" algn="l" rtl="0">
              <a:spcBef>
                <a:spcPts val="0"/>
              </a:spcBef>
              <a:spcAft>
                <a:spcPts val="0"/>
              </a:spcAft>
              <a:buSzPts val="1400"/>
              <a:buFont typeface="Times New Roman"/>
              <a:buChar char="●"/>
            </a:pPr>
            <a:r>
              <a:rPr lang="en">
                <a:latin typeface="Times New Roman"/>
                <a:ea typeface="Times New Roman"/>
                <a:cs typeface="Times New Roman"/>
                <a:sym typeface="Times New Roman"/>
              </a:rPr>
              <a:t>Achieve data consistency through PK/FK, constraints</a:t>
            </a:r>
            <a:endParaRPr>
              <a:latin typeface="Times New Roman"/>
              <a:ea typeface="Times New Roman"/>
              <a:cs typeface="Times New Roman"/>
              <a:sym typeface="Times New Roman"/>
            </a:endParaRPr>
          </a:p>
          <a:p>
            <a:pPr marL="457200" lvl="0" indent="-317500" algn="l" rtl="0">
              <a:spcBef>
                <a:spcPts val="0"/>
              </a:spcBef>
              <a:spcAft>
                <a:spcPts val="0"/>
              </a:spcAft>
              <a:buSzPts val="1400"/>
              <a:buFont typeface="Times New Roman"/>
              <a:buChar char="●"/>
            </a:pPr>
            <a:r>
              <a:rPr lang="en">
                <a:latin typeface="Times New Roman"/>
                <a:ea typeface="Times New Roman"/>
                <a:cs typeface="Times New Roman"/>
                <a:sym typeface="Times New Roman"/>
              </a:rPr>
              <a:t>Enable triggers to enforce business rules that automatically perform an action after a change is made to database: </a:t>
            </a:r>
            <a:r>
              <a:rPr lang="en" sz="1200" i="1">
                <a:latin typeface="Times New Roman"/>
                <a:ea typeface="Times New Roman"/>
                <a:cs typeface="Times New Roman"/>
                <a:sym typeface="Times New Roman"/>
              </a:rPr>
              <a:t>such to ensure each member inserted into the database fall into A,B,C,D,E,F,G categories of credit</a:t>
            </a:r>
            <a:endParaRPr sz="1200" i="1">
              <a:latin typeface="Times New Roman"/>
              <a:ea typeface="Times New Roman"/>
              <a:cs typeface="Times New Roman"/>
              <a:sym typeface="Times New Roman"/>
            </a:endParaRPr>
          </a:p>
          <a:p>
            <a:pPr marL="457200" lvl="0" indent="-317500" algn="l" rtl="0">
              <a:spcBef>
                <a:spcPts val="0"/>
              </a:spcBef>
              <a:spcAft>
                <a:spcPts val="0"/>
              </a:spcAft>
              <a:buSzPts val="1400"/>
              <a:buFont typeface="Times New Roman"/>
              <a:buChar char="●"/>
            </a:pPr>
            <a:r>
              <a:rPr lang="en">
                <a:latin typeface="Times New Roman"/>
                <a:ea typeface="Times New Roman"/>
                <a:cs typeface="Times New Roman"/>
                <a:sym typeface="Times New Roman"/>
              </a:rPr>
              <a:t>Support simple structured query for daily operations</a:t>
            </a:r>
            <a:endParaRPr>
              <a:latin typeface="Times New Roman"/>
              <a:ea typeface="Times New Roman"/>
              <a:cs typeface="Times New Roman"/>
              <a:sym typeface="Times New Roman"/>
            </a:endParaRPr>
          </a:p>
          <a:p>
            <a:pPr marL="457200" lvl="0" indent="-317500" algn="l" rtl="0">
              <a:spcBef>
                <a:spcPts val="0"/>
              </a:spcBef>
              <a:spcAft>
                <a:spcPts val="0"/>
              </a:spcAft>
              <a:buSzPts val="1400"/>
              <a:buFont typeface="Times New Roman"/>
              <a:buChar char="●"/>
            </a:pPr>
            <a:r>
              <a:rPr lang="en">
                <a:latin typeface="Times New Roman"/>
                <a:ea typeface="Times New Roman"/>
                <a:cs typeface="Times New Roman"/>
                <a:sym typeface="Times New Roman"/>
              </a:rPr>
              <a:t>facilitate business decision making</a:t>
            </a:r>
            <a:endParaRPr sz="1200">
              <a:latin typeface="Times New Roman"/>
              <a:ea typeface="Times New Roman"/>
              <a:cs typeface="Times New Roman"/>
              <a:sym typeface="Times New Roman"/>
            </a:endParaRPr>
          </a:p>
          <a:p>
            <a:pPr marL="457200" lvl="0" indent="0" algn="l" rtl="0">
              <a:spcBef>
                <a:spcPts val="0"/>
              </a:spcBef>
              <a:spcAft>
                <a:spcPts val="0"/>
              </a:spcAft>
              <a:buNone/>
            </a:pPr>
            <a:endParaRPr sz="1200">
              <a:latin typeface="Times New Roman"/>
              <a:ea typeface="Times New Roman"/>
              <a:cs typeface="Times New Roman"/>
              <a:sym typeface="Times New Roman"/>
            </a:endParaRPr>
          </a:p>
          <a:p>
            <a:pPr marL="0" lvl="0" indent="0" algn="l" rtl="0">
              <a:spcBef>
                <a:spcPts val="0"/>
              </a:spcBef>
              <a:spcAft>
                <a:spcPts val="0"/>
              </a:spcAft>
              <a:buNone/>
            </a:pPr>
            <a:endParaRPr sz="1200">
              <a:latin typeface="Lato"/>
              <a:ea typeface="Lato"/>
              <a:cs typeface="Lato"/>
              <a:sym typeface="Lato"/>
            </a:endParaRPr>
          </a:p>
        </p:txBody>
      </p:sp>
      <p:sp>
        <p:nvSpPr>
          <p:cNvPr id="127" name="Google Shape;127;p17"/>
          <p:cNvSpPr txBox="1"/>
          <p:nvPr/>
        </p:nvSpPr>
        <p:spPr>
          <a:xfrm>
            <a:off x="3616375" y="543400"/>
            <a:ext cx="4686600" cy="451500"/>
          </a:xfrm>
          <a:prstGeom prst="rect">
            <a:avLst/>
          </a:prstGeom>
          <a:noFill/>
          <a:ln>
            <a:noFill/>
          </a:ln>
        </p:spPr>
        <p:txBody>
          <a:bodyPr spcFirstLastPara="1" wrap="square" lIns="91425" tIns="91425" rIns="91425" bIns="91425" anchor="t" anchorCtr="0">
            <a:noAutofit/>
          </a:bodyPr>
          <a:lstStyle/>
          <a:p>
            <a:pPr marL="457200" lvl="0" indent="-381000" algn="l" rtl="0">
              <a:spcBef>
                <a:spcPts val="0"/>
              </a:spcBef>
              <a:spcAft>
                <a:spcPts val="0"/>
              </a:spcAft>
              <a:buSzPts val="2400"/>
              <a:buFont typeface="Impact"/>
              <a:buAutoNum type="arabicPeriod"/>
            </a:pPr>
            <a:r>
              <a:rPr lang="en" sz="2400">
                <a:latin typeface="Impact"/>
                <a:ea typeface="Impact"/>
                <a:cs typeface="Impact"/>
                <a:sym typeface="Impact"/>
              </a:rPr>
              <a:t>Loan Relational DBMS  </a:t>
            </a:r>
            <a:endParaRPr sz="2400">
              <a:latin typeface="Impact"/>
              <a:ea typeface="Impact"/>
              <a:cs typeface="Impact"/>
              <a:sym typeface="Impact"/>
            </a:endParaRPr>
          </a:p>
        </p:txBody>
      </p:sp>
      <p:sp>
        <p:nvSpPr>
          <p:cNvPr id="128" name="Google Shape;128;p17"/>
          <p:cNvSpPr txBox="1"/>
          <p:nvPr/>
        </p:nvSpPr>
        <p:spPr>
          <a:xfrm>
            <a:off x="3714175" y="3123325"/>
            <a:ext cx="4931100" cy="1337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latin typeface="Impact"/>
                <a:ea typeface="Impact"/>
                <a:cs typeface="Impact"/>
                <a:sym typeface="Impact"/>
              </a:rPr>
              <a:t>2.</a:t>
            </a:r>
            <a:r>
              <a:rPr lang="en" sz="2400">
                <a:latin typeface="Impact"/>
                <a:ea typeface="Impact"/>
                <a:cs typeface="Impact"/>
                <a:sym typeface="Impact"/>
              </a:rPr>
              <a:t> </a:t>
            </a:r>
            <a:r>
              <a:rPr lang="en" sz="1800">
                <a:latin typeface="Impact"/>
                <a:ea typeface="Impact"/>
                <a:cs typeface="Impact"/>
                <a:sym typeface="Impact"/>
              </a:rPr>
              <a:t>Interactive Dashboards  - </a:t>
            </a:r>
            <a:r>
              <a:rPr lang="en" sz="1800" u="sng">
                <a:solidFill>
                  <a:schemeClr val="hlink"/>
                </a:solidFill>
                <a:latin typeface="Impact"/>
                <a:ea typeface="Impact"/>
                <a:cs typeface="Impact"/>
                <a:sym typeface="Impact"/>
                <a:hlinkClick r:id="rId8"/>
              </a:rPr>
              <a:t>Metabase</a:t>
            </a:r>
            <a:r>
              <a:rPr lang="en" sz="1800">
                <a:latin typeface="Impact"/>
                <a:ea typeface="Impact"/>
                <a:cs typeface="Impact"/>
                <a:sym typeface="Impact"/>
              </a:rPr>
              <a:t>  </a:t>
            </a:r>
            <a:endParaRPr sz="1800">
              <a:latin typeface="Impact"/>
              <a:ea typeface="Impact"/>
              <a:cs typeface="Impact"/>
              <a:sym typeface="Impact"/>
            </a:endParaRPr>
          </a:p>
        </p:txBody>
      </p:sp>
      <p:pic>
        <p:nvPicPr>
          <p:cNvPr id="129" name="Google Shape;129;p17"/>
          <p:cNvPicPr preferRelativeResize="0"/>
          <p:nvPr/>
        </p:nvPicPr>
        <p:blipFill>
          <a:blip r:embed="rId9">
            <a:alphaModFix/>
          </a:blip>
          <a:stretch>
            <a:fillRect/>
          </a:stretch>
        </p:blipFill>
        <p:spPr>
          <a:xfrm>
            <a:off x="6354900" y="3662000"/>
            <a:ext cx="2290372" cy="1283419"/>
          </a:xfrm>
          <a:prstGeom prst="rect">
            <a:avLst/>
          </a:prstGeom>
          <a:noFill/>
          <a:ln>
            <a:noFill/>
          </a:ln>
        </p:spPr>
      </p:pic>
      <p:sp>
        <p:nvSpPr>
          <p:cNvPr id="130" name="Google Shape;130;p17"/>
          <p:cNvSpPr txBox="1"/>
          <p:nvPr/>
        </p:nvSpPr>
        <p:spPr>
          <a:xfrm>
            <a:off x="3688075" y="3701750"/>
            <a:ext cx="2042400" cy="1203900"/>
          </a:xfrm>
          <a:prstGeom prst="rect">
            <a:avLst/>
          </a:prstGeom>
          <a:noFill/>
          <a:ln>
            <a:noFill/>
          </a:ln>
        </p:spPr>
        <p:txBody>
          <a:bodyPr spcFirstLastPara="1" wrap="square" lIns="91425" tIns="91425" rIns="91425" bIns="91425" anchor="t" anchorCtr="0">
            <a:noAutofit/>
          </a:bodyPr>
          <a:lstStyle/>
          <a:p>
            <a:pPr marL="457200" marR="0" lvl="0" indent="-304800" algn="l" rtl="0">
              <a:lnSpc>
                <a:spcPct val="120000"/>
              </a:lnSpc>
              <a:spcBef>
                <a:spcPts val="0"/>
              </a:spcBef>
              <a:spcAft>
                <a:spcPts val="0"/>
              </a:spcAft>
              <a:buSzPts val="1200"/>
              <a:buFont typeface="Times New Roman"/>
              <a:buChar char="●"/>
            </a:pPr>
            <a:r>
              <a:rPr lang="en" sz="1200">
                <a:latin typeface="Times New Roman"/>
                <a:ea typeface="Times New Roman"/>
                <a:cs typeface="Times New Roman"/>
                <a:sym typeface="Times New Roman"/>
              </a:rPr>
              <a:t>Current Business Analysis</a:t>
            </a:r>
            <a:endParaRPr sz="1200">
              <a:latin typeface="Times New Roman"/>
              <a:ea typeface="Times New Roman"/>
              <a:cs typeface="Times New Roman"/>
              <a:sym typeface="Times New Roman"/>
            </a:endParaRPr>
          </a:p>
          <a:p>
            <a:pPr marL="457200" marR="0" lvl="0" indent="-304800" algn="l" rtl="0">
              <a:lnSpc>
                <a:spcPct val="120000"/>
              </a:lnSpc>
              <a:spcBef>
                <a:spcPts val="0"/>
              </a:spcBef>
              <a:spcAft>
                <a:spcPts val="0"/>
              </a:spcAft>
              <a:buSzPts val="1200"/>
              <a:buFont typeface="Times New Roman"/>
              <a:buChar char="●"/>
            </a:pPr>
            <a:r>
              <a:rPr lang="en" sz="1200">
                <a:latin typeface="Times New Roman"/>
                <a:ea typeface="Times New Roman"/>
                <a:cs typeface="Times New Roman"/>
                <a:sym typeface="Times New Roman"/>
              </a:rPr>
              <a:t>Customer Analysis  </a:t>
            </a:r>
            <a:endParaRPr sz="1200">
              <a:latin typeface="Times New Roman"/>
              <a:ea typeface="Times New Roman"/>
              <a:cs typeface="Times New Roman"/>
              <a:sym typeface="Times New Roman"/>
            </a:endParaRPr>
          </a:p>
          <a:p>
            <a:pPr marL="457200" marR="0" lvl="0" indent="-304800" algn="l" rtl="0">
              <a:lnSpc>
                <a:spcPct val="120000"/>
              </a:lnSpc>
              <a:spcBef>
                <a:spcPts val="0"/>
              </a:spcBef>
              <a:spcAft>
                <a:spcPts val="0"/>
              </a:spcAft>
              <a:buSzPts val="1200"/>
              <a:buFont typeface="Times New Roman"/>
              <a:buChar char="●"/>
            </a:pPr>
            <a:r>
              <a:rPr lang="en" sz="1200">
                <a:latin typeface="Times New Roman"/>
                <a:ea typeface="Times New Roman"/>
                <a:cs typeface="Times New Roman"/>
                <a:sym typeface="Times New Roman"/>
              </a:rPr>
              <a:t>Risk Analysis</a:t>
            </a:r>
            <a:endParaRPr sz="1200">
              <a:latin typeface="Times New Roman"/>
              <a:ea typeface="Times New Roman"/>
              <a:cs typeface="Times New Roman"/>
              <a:sym typeface="Times New Roman"/>
            </a:endParaRPr>
          </a:p>
          <a:p>
            <a:pPr marL="0" lvl="0" indent="0" algn="l" rtl="0">
              <a:spcBef>
                <a:spcPts val="400"/>
              </a:spcBef>
              <a:spcAft>
                <a:spcPts val="0"/>
              </a:spcAft>
              <a:buNone/>
            </a:pPr>
            <a:endParaRPr>
              <a:latin typeface="Roboto"/>
              <a:ea typeface="Roboto"/>
              <a:cs typeface="Roboto"/>
              <a:sym typeface="Roboto"/>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18"/>
          <p:cNvSpPr txBox="1">
            <a:spLocks noGrp="1"/>
          </p:cNvSpPr>
          <p:nvPr>
            <p:ph type="title"/>
          </p:nvPr>
        </p:nvSpPr>
        <p:spPr>
          <a:xfrm>
            <a:off x="226300" y="161000"/>
            <a:ext cx="7688700" cy="535200"/>
          </a:xfrm>
          <a:prstGeom prst="rect">
            <a:avLst/>
          </a:prstGeom>
          <a:ln>
            <a:noFill/>
          </a:ln>
        </p:spPr>
        <p:txBody>
          <a:bodyPr spcFirstLastPara="1" wrap="square" lIns="91425" tIns="91425" rIns="91425" bIns="91425" anchor="t" anchorCtr="0">
            <a:noAutofit/>
          </a:bodyPr>
          <a:lstStyle/>
          <a:p>
            <a:pPr marL="0" marR="101600" lvl="0" indent="0" algn="l" rtl="0">
              <a:lnSpc>
                <a:spcPct val="115000"/>
              </a:lnSpc>
              <a:spcBef>
                <a:spcPts val="0"/>
              </a:spcBef>
              <a:spcAft>
                <a:spcPts val="0"/>
              </a:spcAft>
              <a:buNone/>
            </a:pPr>
            <a:r>
              <a:rPr lang="en">
                <a:latin typeface="Impact"/>
                <a:ea typeface="Impact"/>
                <a:cs typeface="Impact"/>
                <a:sym typeface="Impact"/>
              </a:rPr>
              <a:t>Normalization</a:t>
            </a:r>
            <a:r>
              <a:rPr lang="en"/>
              <a:t> </a:t>
            </a:r>
            <a:endParaRPr sz="1200">
              <a:solidFill>
                <a:srgbClr val="2D3B45"/>
              </a:solidFill>
              <a:latin typeface="Helvetica Neue"/>
              <a:ea typeface="Helvetica Neue"/>
              <a:cs typeface="Helvetica Neue"/>
              <a:sym typeface="Helvetica Neue"/>
            </a:endParaRPr>
          </a:p>
          <a:p>
            <a:pPr marL="0" lvl="0" indent="0" algn="l" rtl="0">
              <a:spcBef>
                <a:spcPts val="2000"/>
              </a:spcBef>
              <a:spcAft>
                <a:spcPts val="0"/>
              </a:spcAft>
              <a:buNone/>
            </a:pPr>
            <a:endParaRPr/>
          </a:p>
        </p:txBody>
      </p:sp>
      <p:sp>
        <p:nvSpPr>
          <p:cNvPr id="136" name="Google Shape;136;p18"/>
          <p:cNvSpPr/>
          <p:nvPr/>
        </p:nvSpPr>
        <p:spPr>
          <a:xfrm>
            <a:off x="3498093" y="1153400"/>
            <a:ext cx="1538100" cy="442500"/>
          </a:xfrm>
          <a:prstGeom prst="roundRect">
            <a:avLst>
              <a:gd name="adj" fmla="val 50000"/>
            </a:avLst>
          </a:prstGeom>
          <a:solidFill>
            <a:srgbClr val="0944A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rPr>
              <a:t>Loan dataset</a:t>
            </a:r>
            <a:endParaRPr>
              <a:solidFill>
                <a:srgbClr val="FFFFFF"/>
              </a:solidFill>
            </a:endParaRPr>
          </a:p>
        </p:txBody>
      </p:sp>
      <p:sp>
        <p:nvSpPr>
          <p:cNvPr id="137" name="Google Shape;137;p18"/>
          <p:cNvSpPr/>
          <p:nvPr/>
        </p:nvSpPr>
        <p:spPr>
          <a:xfrm>
            <a:off x="5268403" y="1900700"/>
            <a:ext cx="2009700" cy="442500"/>
          </a:xfrm>
          <a:prstGeom prst="roundRect">
            <a:avLst>
              <a:gd name="adj" fmla="val 50000"/>
            </a:avLst>
          </a:prstGeom>
          <a:solidFill>
            <a:srgbClr val="0C58D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rPr>
              <a:t>account_related</a:t>
            </a:r>
            <a:endParaRPr>
              <a:solidFill>
                <a:srgbClr val="FFFFFF"/>
              </a:solidFill>
            </a:endParaRPr>
          </a:p>
        </p:txBody>
      </p:sp>
      <p:sp>
        <p:nvSpPr>
          <p:cNvPr id="138" name="Google Shape;138;p18"/>
          <p:cNvSpPr/>
          <p:nvPr/>
        </p:nvSpPr>
        <p:spPr>
          <a:xfrm>
            <a:off x="1727801" y="1900700"/>
            <a:ext cx="2093400" cy="442500"/>
          </a:xfrm>
          <a:prstGeom prst="roundRect">
            <a:avLst>
              <a:gd name="adj" fmla="val 50000"/>
            </a:avLst>
          </a:prstGeom>
          <a:solidFill>
            <a:srgbClr val="0C58D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rPr>
              <a:t>customer-related</a:t>
            </a:r>
            <a:endParaRPr>
              <a:solidFill>
                <a:srgbClr val="FFFFFF"/>
              </a:solidFill>
            </a:endParaRPr>
          </a:p>
        </p:txBody>
      </p:sp>
      <p:sp>
        <p:nvSpPr>
          <p:cNvPr id="139" name="Google Shape;139;p18"/>
          <p:cNvSpPr/>
          <p:nvPr/>
        </p:nvSpPr>
        <p:spPr>
          <a:xfrm>
            <a:off x="269550" y="2635100"/>
            <a:ext cx="2303400" cy="607800"/>
          </a:xfrm>
          <a:prstGeom prst="roundRect">
            <a:avLst>
              <a:gd name="adj" fmla="val 50000"/>
            </a:avLst>
          </a:prstGeom>
          <a:solidFill>
            <a:srgbClr val="0D5DD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rPr>
              <a:t>Personal information based</a:t>
            </a:r>
            <a:endParaRPr>
              <a:solidFill>
                <a:srgbClr val="FFFFFF"/>
              </a:solidFill>
            </a:endParaRPr>
          </a:p>
        </p:txBody>
      </p:sp>
      <p:sp>
        <p:nvSpPr>
          <p:cNvPr id="140" name="Google Shape;140;p18"/>
          <p:cNvSpPr/>
          <p:nvPr/>
        </p:nvSpPr>
        <p:spPr>
          <a:xfrm>
            <a:off x="2725450" y="2635099"/>
            <a:ext cx="1538100" cy="607800"/>
          </a:xfrm>
          <a:prstGeom prst="roundRect">
            <a:avLst>
              <a:gd name="adj" fmla="val 50000"/>
            </a:avLst>
          </a:prstGeom>
          <a:solidFill>
            <a:srgbClr val="0D5DD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rPr>
              <a:t>Credit status based</a:t>
            </a:r>
            <a:endParaRPr>
              <a:solidFill>
                <a:srgbClr val="FFFFFF"/>
              </a:solidFill>
            </a:endParaRPr>
          </a:p>
        </p:txBody>
      </p:sp>
      <p:sp>
        <p:nvSpPr>
          <p:cNvPr id="141" name="Google Shape;141;p18"/>
          <p:cNvSpPr/>
          <p:nvPr/>
        </p:nvSpPr>
        <p:spPr>
          <a:xfrm>
            <a:off x="4423150" y="2635099"/>
            <a:ext cx="1538100" cy="607800"/>
          </a:xfrm>
          <a:prstGeom prst="roundRect">
            <a:avLst>
              <a:gd name="adj" fmla="val 50000"/>
            </a:avLst>
          </a:prstGeom>
          <a:solidFill>
            <a:srgbClr val="0D5DD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rPr>
              <a:t>loan-related</a:t>
            </a:r>
            <a:endParaRPr>
              <a:solidFill>
                <a:srgbClr val="FFFFFF"/>
              </a:solidFill>
            </a:endParaRPr>
          </a:p>
        </p:txBody>
      </p:sp>
      <p:sp>
        <p:nvSpPr>
          <p:cNvPr id="142" name="Google Shape;142;p18"/>
          <p:cNvSpPr/>
          <p:nvPr/>
        </p:nvSpPr>
        <p:spPr>
          <a:xfrm>
            <a:off x="6113650" y="2635099"/>
            <a:ext cx="1538100" cy="607800"/>
          </a:xfrm>
          <a:prstGeom prst="roundRect">
            <a:avLst>
              <a:gd name="adj" fmla="val 50000"/>
            </a:avLst>
          </a:prstGeom>
          <a:solidFill>
            <a:srgbClr val="0D5DD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rPr>
              <a:t>payment-related</a:t>
            </a:r>
            <a:endParaRPr>
              <a:solidFill>
                <a:srgbClr val="FFFFFF"/>
              </a:solidFill>
            </a:endParaRPr>
          </a:p>
        </p:txBody>
      </p:sp>
      <p:cxnSp>
        <p:nvCxnSpPr>
          <p:cNvPr id="143" name="Google Shape;143;p18"/>
          <p:cNvCxnSpPr>
            <a:stCxn id="136" idx="2"/>
            <a:endCxn id="137" idx="0"/>
          </p:cNvCxnSpPr>
          <p:nvPr/>
        </p:nvCxnSpPr>
        <p:spPr>
          <a:xfrm rot="-5400000" flipH="1">
            <a:off x="5117793" y="745250"/>
            <a:ext cx="304800" cy="2006100"/>
          </a:xfrm>
          <a:prstGeom prst="bentConnector3">
            <a:avLst>
              <a:gd name="adj1" fmla="val 50000"/>
            </a:avLst>
          </a:prstGeom>
          <a:noFill/>
          <a:ln w="9525" cap="flat" cmpd="sng">
            <a:solidFill>
              <a:srgbClr val="C2C2C2"/>
            </a:solidFill>
            <a:prstDash val="solid"/>
            <a:round/>
            <a:headEnd type="none" w="sm" len="sm"/>
            <a:tailEnd type="none" w="sm" len="sm"/>
          </a:ln>
        </p:spPr>
      </p:cxnSp>
      <p:cxnSp>
        <p:nvCxnSpPr>
          <p:cNvPr id="144" name="Google Shape;144;p18"/>
          <p:cNvCxnSpPr>
            <a:stCxn id="138" idx="0"/>
            <a:endCxn id="136" idx="2"/>
          </p:cNvCxnSpPr>
          <p:nvPr/>
        </p:nvCxnSpPr>
        <p:spPr>
          <a:xfrm rot="-5400000">
            <a:off x="3368351" y="1002050"/>
            <a:ext cx="304800" cy="1492500"/>
          </a:xfrm>
          <a:prstGeom prst="bentConnector3">
            <a:avLst>
              <a:gd name="adj1" fmla="val 50000"/>
            </a:avLst>
          </a:prstGeom>
          <a:noFill/>
          <a:ln w="9525" cap="flat" cmpd="sng">
            <a:solidFill>
              <a:srgbClr val="C2C2C2"/>
            </a:solidFill>
            <a:prstDash val="solid"/>
            <a:round/>
            <a:headEnd type="none" w="sm" len="sm"/>
            <a:tailEnd type="none" w="sm" len="sm"/>
          </a:ln>
        </p:spPr>
      </p:cxnSp>
      <p:cxnSp>
        <p:nvCxnSpPr>
          <p:cNvPr id="145" name="Google Shape;145;p18"/>
          <p:cNvCxnSpPr>
            <a:stCxn id="138" idx="2"/>
            <a:endCxn id="140" idx="0"/>
          </p:cNvCxnSpPr>
          <p:nvPr/>
        </p:nvCxnSpPr>
        <p:spPr>
          <a:xfrm rot="-5400000" flipH="1">
            <a:off x="2988551" y="2129150"/>
            <a:ext cx="291900" cy="720000"/>
          </a:xfrm>
          <a:prstGeom prst="bentConnector3">
            <a:avLst>
              <a:gd name="adj1" fmla="val 50000"/>
            </a:avLst>
          </a:prstGeom>
          <a:noFill/>
          <a:ln w="9525" cap="flat" cmpd="sng">
            <a:solidFill>
              <a:srgbClr val="C2C2C2"/>
            </a:solidFill>
            <a:prstDash val="solid"/>
            <a:round/>
            <a:headEnd type="none" w="sm" len="sm"/>
            <a:tailEnd type="none" w="sm" len="sm"/>
          </a:ln>
        </p:spPr>
      </p:cxnSp>
      <p:cxnSp>
        <p:nvCxnSpPr>
          <p:cNvPr id="146" name="Google Shape;146;p18"/>
          <p:cNvCxnSpPr>
            <a:stCxn id="139" idx="0"/>
            <a:endCxn id="138" idx="2"/>
          </p:cNvCxnSpPr>
          <p:nvPr/>
        </p:nvCxnSpPr>
        <p:spPr>
          <a:xfrm rot="-5400000">
            <a:off x="1951950" y="1812500"/>
            <a:ext cx="291900" cy="1353300"/>
          </a:xfrm>
          <a:prstGeom prst="bentConnector3">
            <a:avLst>
              <a:gd name="adj1" fmla="val 50000"/>
            </a:avLst>
          </a:prstGeom>
          <a:noFill/>
          <a:ln w="9525" cap="flat" cmpd="sng">
            <a:solidFill>
              <a:srgbClr val="C2C2C2"/>
            </a:solidFill>
            <a:prstDash val="solid"/>
            <a:round/>
            <a:headEnd type="none" w="sm" len="sm"/>
            <a:tailEnd type="none" w="sm" len="sm"/>
          </a:ln>
        </p:spPr>
      </p:cxnSp>
      <p:cxnSp>
        <p:nvCxnSpPr>
          <p:cNvPr id="147" name="Google Shape;147;p18"/>
          <p:cNvCxnSpPr>
            <a:stCxn id="137" idx="2"/>
            <a:endCxn id="142" idx="0"/>
          </p:cNvCxnSpPr>
          <p:nvPr/>
        </p:nvCxnSpPr>
        <p:spPr>
          <a:xfrm rot="-5400000" flipH="1">
            <a:off x="6431953" y="2184500"/>
            <a:ext cx="291900" cy="609300"/>
          </a:xfrm>
          <a:prstGeom prst="bentConnector3">
            <a:avLst>
              <a:gd name="adj1" fmla="val 50000"/>
            </a:avLst>
          </a:prstGeom>
          <a:noFill/>
          <a:ln w="9525" cap="flat" cmpd="sng">
            <a:solidFill>
              <a:srgbClr val="C2C2C2"/>
            </a:solidFill>
            <a:prstDash val="solid"/>
            <a:round/>
            <a:headEnd type="none" w="sm" len="sm"/>
            <a:tailEnd type="none" w="sm" len="sm"/>
          </a:ln>
        </p:spPr>
      </p:cxnSp>
      <p:cxnSp>
        <p:nvCxnSpPr>
          <p:cNvPr id="148" name="Google Shape;148;p18"/>
          <p:cNvCxnSpPr>
            <a:stCxn id="141" idx="0"/>
            <a:endCxn id="137" idx="2"/>
          </p:cNvCxnSpPr>
          <p:nvPr/>
        </p:nvCxnSpPr>
        <p:spPr>
          <a:xfrm rot="-5400000">
            <a:off x="5586850" y="1948549"/>
            <a:ext cx="291900" cy="1081200"/>
          </a:xfrm>
          <a:prstGeom prst="bentConnector3">
            <a:avLst>
              <a:gd name="adj1" fmla="val 50000"/>
            </a:avLst>
          </a:prstGeom>
          <a:noFill/>
          <a:ln w="9525" cap="flat" cmpd="sng">
            <a:solidFill>
              <a:srgbClr val="C2C2C2"/>
            </a:solidFill>
            <a:prstDash val="solid"/>
            <a:round/>
            <a:headEnd type="none" w="sm" len="sm"/>
            <a:tailEnd type="none" w="sm" len="sm"/>
          </a:ln>
        </p:spPr>
      </p:cxnSp>
      <p:sp>
        <p:nvSpPr>
          <p:cNvPr id="149" name="Google Shape;149;p18"/>
          <p:cNvSpPr/>
          <p:nvPr/>
        </p:nvSpPr>
        <p:spPr>
          <a:xfrm>
            <a:off x="572425" y="3547700"/>
            <a:ext cx="7235100" cy="961500"/>
          </a:xfrm>
          <a:prstGeom prst="roundRect">
            <a:avLst>
              <a:gd name="adj" fmla="val 50000"/>
            </a:avLst>
          </a:prstGeom>
          <a:solidFill>
            <a:srgbClr val="0E65F0"/>
          </a:solidFill>
          <a:ln>
            <a:noFill/>
          </a:ln>
        </p:spPr>
        <p:txBody>
          <a:bodyPr spcFirstLastPara="1" wrap="square" lIns="91425" tIns="91425" rIns="91425" bIns="91425" anchor="ctr" anchorCtr="0">
            <a:noAutofit/>
          </a:bodyPr>
          <a:lstStyle/>
          <a:p>
            <a:pPr marL="0" lvl="0" indent="57150" algn="ctr" rtl="0">
              <a:lnSpc>
                <a:spcPct val="120000"/>
              </a:lnSpc>
              <a:spcBef>
                <a:spcPts val="0"/>
              </a:spcBef>
              <a:spcAft>
                <a:spcPts val="400"/>
              </a:spcAft>
              <a:buNone/>
            </a:pPr>
            <a:r>
              <a:rPr lang="en" sz="1200">
                <a:latin typeface="Times New Roman"/>
                <a:ea typeface="Times New Roman"/>
                <a:cs typeface="Times New Roman"/>
                <a:sym typeface="Times New Roman"/>
              </a:rPr>
              <a:t>      </a:t>
            </a:r>
            <a:r>
              <a:rPr lang="en">
                <a:solidFill>
                  <a:srgbClr val="FFFFFF"/>
                </a:solidFill>
              </a:rPr>
              <a:t>   terms_info, statuses_info, loans_purpose, collections, applications, payments_info,                      ppymts_schedule, secondary_applicants, interest_rates, addresses, inquires, customer_credit_histories, accounts_info, customers, bankcards, loans_info</a:t>
            </a:r>
            <a:endParaRPr>
              <a:solidFill>
                <a:srgbClr val="FFFFFF"/>
              </a:solidFill>
            </a:endParaRPr>
          </a:p>
        </p:txBody>
      </p:sp>
      <p:cxnSp>
        <p:nvCxnSpPr>
          <p:cNvPr id="150" name="Google Shape;150;p18"/>
          <p:cNvCxnSpPr/>
          <p:nvPr/>
        </p:nvCxnSpPr>
        <p:spPr>
          <a:xfrm>
            <a:off x="3342100" y="3242899"/>
            <a:ext cx="4200" cy="297600"/>
          </a:xfrm>
          <a:prstGeom prst="straightConnector1">
            <a:avLst/>
          </a:prstGeom>
          <a:noFill/>
          <a:ln w="9525" cap="flat" cmpd="sng">
            <a:solidFill>
              <a:srgbClr val="B7B7B7"/>
            </a:solidFill>
            <a:prstDash val="solid"/>
            <a:round/>
            <a:headEnd type="none" w="med" len="med"/>
            <a:tailEnd type="none" w="med" len="med"/>
          </a:ln>
        </p:spPr>
      </p:cxnSp>
      <p:cxnSp>
        <p:nvCxnSpPr>
          <p:cNvPr id="151" name="Google Shape;151;p18"/>
          <p:cNvCxnSpPr>
            <a:stCxn id="141" idx="2"/>
          </p:cNvCxnSpPr>
          <p:nvPr/>
        </p:nvCxnSpPr>
        <p:spPr>
          <a:xfrm>
            <a:off x="5192200" y="3242899"/>
            <a:ext cx="8100" cy="311700"/>
          </a:xfrm>
          <a:prstGeom prst="straightConnector1">
            <a:avLst/>
          </a:prstGeom>
          <a:noFill/>
          <a:ln w="9525" cap="flat" cmpd="sng">
            <a:solidFill>
              <a:srgbClr val="B7B7B7"/>
            </a:solidFill>
            <a:prstDash val="solid"/>
            <a:round/>
            <a:headEnd type="none" w="med" len="med"/>
            <a:tailEnd type="none" w="med" len="med"/>
          </a:ln>
        </p:spPr>
      </p:cxnSp>
      <p:cxnSp>
        <p:nvCxnSpPr>
          <p:cNvPr id="152" name="Google Shape;152;p18"/>
          <p:cNvCxnSpPr>
            <a:stCxn id="139" idx="2"/>
          </p:cNvCxnSpPr>
          <p:nvPr/>
        </p:nvCxnSpPr>
        <p:spPr>
          <a:xfrm>
            <a:off x="1421250" y="3242900"/>
            <a:ext cx="600" cy="297600"/>
          </a:xfrm>
          <a:prstGeom prst="straightConnector1">
            <a:avLst/>
          </a:prstGeom>
          <a:noFill/>
          <a:ln w="9525" cap="flat" cmpd="sng">
            <a:solidFill>
              <a:schemeClr val="dk2"/>
            </a:solidFill>
            <a:prstDash val="solid"/>
            <a:round/>
            <a:headEnd type="none" w="med" len="med"/>
            <a:tailEnd type="none" w="med" len="med"/>
          </a:ln>
        </p:spPr>
      </p:cxnSp>
      <p:cxnSp>
        <p:nvCxnSpPr>
          <p:cNvPr id="153" name="Google Shape;153;p18"/>
          <p:cNvCxnSpPr>
            <a:stCxn id="142" idx="2"/>
          </p:cNvCxnSpPr>
          <p:nvPr/>
        </p:nvCxnSpPr>
        <p:spPr>
          <a:xfrm>
            <a:off x="6882700" y="3242899"/>
            <a:ext cx="4200" cy="283800"/>
          </a:xfrm>
          <a:prstGeom prst="straightConnector1">
            <a:avLst/>
          </a:prstGeom>
          <a:noFill/>
          <a:ln w="9525" cap="flat" cmpd="sng">
            <a:solidFill>
              <a:schemeClr val="dk2"/>
            </a:solidFill>
            <a:prstDash val="solid"/>
            <a:round/>
            <a:headEnd type="none" w="med" len="med"/>
            <a:tailEnd type="none" w="med" len="med"/>
          </a:ln>
        </p:spPr>
      </p:cxnSp>
      <p:sp>
        <p:nvSpPr>
          <p:cNvPr id="154" name="Google Shape;154;p18"/>
          <p:cNvSpPr txBox="1"/>
          <p:nvPr/>
        </p:nvSpPr>
        <p:spPr>
          <a:xfrm>
            <a:off x="1175900" y="1509800"/>
            <a:ext cx="669300" cy="311700"/>
          </a:xfrm>
          <a:prstGeom prst="rect">
            <a:avLst/>
          </a:prstGeom>
          <a:solidFill>
            <a:srgbClr val="C9DAF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1NF</a:t>
            </a:r>
            <a:endParaRPr>
              <a:latin typeface="Roboto"/>
              <a:ea typeface="Roboto"/>
              <a:cs typeface="Roboto"/>
              <a:sym typeface="Roboto"/>
            </a:endParaRPr>
          </a:p>
        </p:txBody>
      </p:sp>
      <p:sp>
        <p:nvSpPr>
          <p:cNvPr id="155" name="Google Shape;155;p18"/>
          <p:cNvSpPr txBox="1"/>
          <p:nvPr/>
        </p:nvSpPr>
        <p:spPr>
          <a:xfrm>
            <a:off x="5453700" y="87725"/>
            <a:ext cx="3690300" cy="1095600"/>
          </a:xfrm>
          <a:prstGeom prst="rect">
            <a:avLst/>
          </a:prstGeom>
          <a:solidFill>
            <a:srgbClr val="F4CCCC"/>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t>1NF：include each table cell should contain a single value and each record needs to be unique</a:t>
            </a:r>
            <a:endParaRPr sz="1200"/>
          </a:p>
          <a:p>
            <a:pPr marL="0" lvl="0" indent="0" algn="l" rtl="0">
              <a:spcBef>
                <a:spcPts val="0"/>
              </a:spcBef>
              <a:spcAft>
                <a:spcPts val="0"/>
              </a:spcAft>
              <a:buNone/>
            </a:pPr>
            <a:r>
              <a:rPr lang="en" sz="1200"/>
              <a:t>2NF：no non-prime attribute is dependent on the proper subset of any candidate key of table</a:t>
            </a:r>
            <a:endParaRPr sz="1200"/>
          </a:p>
          <a:p>
            <a:pPr marL="0" lvl="0" indent="0" algn="l" rtl="0">
              <a:spcBef>
                <a:spcPts val="0"/>
              </a:spcBef>
              <a:spcAft>
                <a:spcPts val="0"/>
              </a:spcAft>
              <a:buNone/>
            </a:pPr>
            <a:r>
              <a:rPr lang="en" sz="1200"/>
              <a:t>3NF：to has no transitive functional dependencies</a:t>
            </a:r>
            <a:endParaRPr sz="1200"/>
          </a:p>
        </p:txBody>
      </p:sp>
      <p:sp>
        <p:nvSpPr>
          <p:cNvPr id="156" name="Google Shape;156;p18"/>
          <p:cNvSpPr txBox="1"/>
          <p:nvPr/>
        </p:nvSpPr>
        <p:spPr>
          <a:xfrm>
            <a:off x="572425" y="2260050"/>
            <a:ext cx="669300" cy="311700"/>
          </a:xfrm>
          <a:prstGeom prst="rect">
            <a:avLst/>
          </a:prstGeom>
          <a:solidFill>
            <a:srgbClr val="C9DAF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2NF</a:t>
            </a:r>
            <a:endParaRPr>
              <a:latin typeface="Roboto"/>
              <a:ea typeface="Roboto"/>
              <a:cs typeface="Roboto"/>
              <a:sym typeface="Roboto"/>
            </a:endParaRPr>
          </a:p>
        </p:txBody>
      </p:sp>
      <p:sp>
        <p:nvSpPr>
          <p:cNvPr id="157" name="Google Shape;157;p18"/>
          <p:cNvSpPr txBox="1"/>
          <p:nvPr/>
        </p:nvSpPr>
        <p:spPr>
          <a:xfrm>
            <a:off x="267625" y="3250650"/>
            <a:ext cx="669300" cy="311700"/>
          </a:xfrm>
          <a:prstGeom prst="rect">
            <a:avLst/>
          </a:prstGeom>
          <a:solidFill>
            <a:srgbClr val="C9DAF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3NF</a:t>
            </a:r>
            <a:endParaRPr>
              <a:latin typeface="Roboto"/>
              <a:ea typeface="Roboto"/>
              <a:cs typeface="Roboto"/>
              <a:sym typeface="Roboto"/>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19"/>
          <p:cNvSpPr txBox="1">
            <a:spLocks noGrp="1"/>
          </p:cNvSpPr>
          <p:nvPr>
            <p:ph type="title"/>
          </p:nvPr>
        </p:nvSpPr>
        <p:spPr>
          <a:xfrm>
            <a:off x="311700" y="180325"/>
            <a:ext cx="8520600" cy="607800"/>
          </a:xfrm>
          <a:prstGeom prst="rect">
            <a:avLst/>
          </a:prstGeom>
        </p:spPr>
        <p:txBody>
          <a:bodyPr spcFirstLastPara="1" wrap="square" lIns="91425" tIns="91425" rIns="91425" bIns="91425" anchor="t" anchorCtr="0">
            <a:noAutofit/>
          </a:bodyPr>
          <a:lstStyle/>
          <a:p>
            <a:pPr marL="0" marR="101600" lvl="0" indent="0" algn="l" rtl="0">
              <a:lnSpc>
                <a:spcPct val="115000"/>
              </a:lnSpc>
              <a:spcBef>
                <a:spcPts val="0"/>
              </a:spcBef>
              <a:spcAft>
                <a:spcPts val="0"/>
              </a:spcAft>
              <a:buNone/>
            </a:pPr>
            <a:r>
              <a:rPr lang="en">
                <a:latin typeface="Impact"/>
                <a:ea typeface="Impact"/>
                <a:cs typeface="Impact"/>
                <a:sym typeface="Impact"/>
              </a:rPr>
              <a:t>ETL Process</a:t>
            </a:r>
            <a:endParaRPr sz="1200">
              <a:solidFill>
                <a:srgbClr val="2D3B45"/>
              </a:solidFill>
              <a:latin typeface="Impact"/>
              <a:ea typeface="Impact"/>
              <a:cs typeface="Impact"/>
              <a:sym typeface="Impact"/>
            </a:endParaRPr>
          </a:p>
          <a:p>
            <a:pPr marL="0" lvl="0" indent="0" algn="l" rtl="0">
              <a:spcBef>
                <a:spcPts val="2000"/>
              </a:spcBef>
              <a:spcAft>
                <a:spcPts val="0"/>
              </a:spcAft>
              <a:buNone/>
            </a:pPr>
            <a:endParaRPr/>
          </a:p>
        </p:txBody>
      </p:sp>
      <p:sp>
        <p:nvSpPr>
          <p:cNvPr id="163" name="Google Shape;163;p19"/>
          <p:cNvSpPr txBox="1">
            <a:spLocks noGrp="1"/>
          </p:cNvSpPr>
          <p:nvPr>
            <p:ph type="body" idx="1"/>
          </p:nvPr>
        </p:nvSpPr>
        <p:spPr>
          <a:xfrm>
            <a:off x="311700" y="1001275"/>
            <a:ext cx="3512700" cy="3014700"/>
          </a:xfrm>
          <a:prstGeom prst="rect">
            <a:avLst/>
          </a:prstGeom>
          <a:solidFill>
            <a:srgbClr val="C9DAF8"/>
          </a:solidFill>
        </p:spPr>
        <p:txBody>
          <a:bodyPr spcFirstLastPara="1" wrap="square" lIns="91425" tIns="91425" rIns="91425" bIns="91425" anchor="t" anchorCtr="0">
            <a:noAutofit/>
          </a:bodyPr>
          <a:lstStyle/>
          <a:p>
            <a:pPr marL="457200" lvl="0" indent="-304800" algn="l" rtl="0">
              <a:lnSpc>
                <a:spcPct val="150000"/>
              </a:lnSpc>
              <a:spcBef>
                <a:spcPts val="0"/>
              </a:spcBef>
              <a:spcAft>
                <a:spcPts val="0"/>
              </a:spcAft>
              <a:buSzPts val="1200"/>
              <a:buFont typeface="Arial"/>
              <a:buChar char="●"/>
            </a:pPr>
            <a:r>
              <a:rPr lang="en" sz="1200">
                <a:latin typeface="Arial"/>
                <a:ea typeface="Arial"/>
                <a:cs typeface="Arial"/>
                <a:sym typeface="Arial"/>
              </a:rPr>
              <a:t>Extract, Transform and Load.</a:t>
            </a:r>
            <a:endParaRPr sz="1200">
              <a:latin typeface="Arial"/>
              <a:ea typeface="Arial"/>
              <a:cs typeface="Arial"/>
              <a:sym typeface="Arial"/>
            </a:endParaRPr>
          </a:p>
          <a:p>
            <a:pPr marL="457200" lvl="0" indent="-304800" algn="l" rtl="0">
              <a:lnSpc>
                <a:spcPct val="150000"/>
              </a:lnSpc>
              <a:spcBef>
                <a:spcPts val="0"/>
              </a:spcBef>
              <a:spcAft>
                <a:spcPts val="0"/>
              </a:spcAft>
              <a:buSzPts val="1200"/>
              <a:buFont typeface="Arial"/>
              <a:buChar char="●"/>
            </a:pPr>
            <a:r>
              <a:rPr lang="en" sz="1200">
                <a:latin typeface="Arial"/>
                <a:ea typeface="Arial"/>
                <a:cs typeface="Arial"/>
                <a:sym typeface="Arial"/>
              </a:rPr>
              <a:t>Moving the data into a data warehouse.</a:t>
            </a:r>
            <a:endParaRPr sz="1200">
              <a:latin typeface="Arial"/>
              <a:ea typeface="Arial"/>
              <a:cs typeface="Arial"/>
              <a:sym typeface="Arial"/>
            </a:endParaRPr>
          </a:p>
          <a:p>
            <a:pPr marL="457200" lvl="0" indent="-304800" algn="l" rtl="0">
              <a:lnSpc>
                <a:spcPct val="150000"/>
              </a:lnSpc>
              <a:spcBef>
                <a:spcPts val="0"/>
              </a:spcBef>
              <a:spcAft>
                <a:spcPts val="0"/>
              </a:spcAft>
              <a:buSzPts val="1200"/>
              <a:buFont typeface="Arial"/>
              <a:buChar char="●"/>
            </a:pPr>
            <a:r>
              <a:rPr lang="en" sz="1200">
                <a:latin typeface="Arial"/>
                <a:ea typeface="Arial"/>
                <a:cs typeface="Arial"/>
                <a:sym typeface="Arial"/>
              </a:rPr>
              <a:t>In the extraction step, data is extracted from the source system into the staging area.</a:t>
            </a:r>
            <a:endParaRPr sz="1200">
              <a:latin typeface="Arial"/>
              <a:ea typeface="Arial"/>
              <a:cs typeface="Arial"/>
              <a:sym typeface="Arial"/>
            </a:endParaRPr>
          </a:p>
          <a:p>
            <a:pPr marL="457200" lvl="0" indent="-304800" algn="l" rtl="0">
              <a:lnSpc>
                <a:spcPct val="150000"/>
              </a:lnSpc>
              <a:spcBef>
                <a:spcPts val="0"/>
              </a:spcBef>
              <a:spcAft>
                <a:spcPts val="0"/>
              </a:spcAft>
              <a:buSzPts val="1200"/>
              <a:buFont typeface="Arial"/>
              <a:buChar char="●"/>
            </a:pPr>
            <a:r>
              <a:rPr lang="en" sz="1200">
                <a:latin typeface="Arial"/>
                <a:ea typeface="Arial"/>
                <a:cs typeface="Arial"/>
                <a:sym typeface="Arial"/>
              </a:rPr>
              <a:t>In the transformation step, the data extracted from source is cleansed and transformed .</a:t>
            </a:r>
            <a:endParaRPr sz="1200">
              <a:latin typeface="Arial"/>
              <a:ea typeface="Arial"/>
              <a:cs typeface="Arial"/>
              <a:sym typeface="Arial"/>
            </a:endParaRPr>
          </a:p>
          <a:p>
            <a:pPr marL="457200" lvl="0" indent="-304800" algn="l" rtl="0">
              <a:lnSpc>
                <a:spcPct val="150000"/>
              </a:lnSpc>
              <a:spcBef>
                <a:spcPts val="0"/>
              </a:spcBef>
              <a:spcAft>
                <a:spcPts val="0"/>
              </a:spcAft>
              <a:buSzPts val="1200"/>
              <a:buFont typeface="Arial"/>
              <a:buChar char="●"/>
            </a:pPr>
            <a:r>
              <a:rPr lang="en" sz="1200">
                <a:latin typeface="Arial"/>
                <a:ea typeface="Arial"/>
                <a:cs typeface="Arial"/>
                <a:sym typeface="Arial"/>
              </a:rPr>
              <a:t>In the loading data step, data is loaded into the warehouse .</a:t>
            </a:r>
            <a:endParaRPr sz="1200">
              <a:latin typeface="Arial"/>
              <a:ea typeface="Arial"/>
              <a:cs typeface="Arial"/>
              <a:sym typeface="Arial"/>
            </a:endParaRPr>
          </a:p>
        </p:txBody>
      </p:sp>
      <p:pic>
        <p:nvPicPr>
          <p:cNvPr id="164" name="Google Shape;164;p19"/>
          <p:cNvPicPr preferRelativeResize="0"/>
          <p:nvPr/>
        </p:nvPicPr>
        <p:blipFill>
          <a:blip r:embed="rId3">
            <a:alphaModFix/>
          </a:blip>
          <a:stretch>
            <a:fillRect/>
          </a:stretch>
        </p:blipFill>
        <p:spPr>
          <a:xfrm>
            <a:off x="3950325" y="1383300"/>
            <a:ext cx="5014800" cy="219313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20"/>
          <p:cNvSpPr txBox="1">
            <a:spLocks noGrp="1"/>
          </p:cNvSpPr>
          <p:nvPr>
            <p:ph type="title" idx="4294967295"/>
          </p:nvPr>
        </p:nvSpPr>
        <p:spPr>
          <a:xfrm>
            <a:off x="277350" y="246850"/>
            <a:ext cx="8520600" cy="607800"/>
          </a:xfrm>
          <a:prstGeom prst="rect">
            <a:avLst/>
          </a:prstGeom>
        </p:spPr>
        <p:txBody>
          <a:bodyPr spcFirstLastPara="1" wrap="square" lIns="91425" tIns="91425" rIns="91425" bIns="91425" anchor="t" anchorCtr="0">
            <a:noAutofit/>
          </a:bodyPr>
          <a:lstStyle/>
          <a:p>
            <a:pPr marL="0" marR="101600" lvl="0" indent="0" algn="l" rtl="0">
              <a:lnSpc>
                <a:spcPct val="115000"/>
              </a:lnSpc>
              <a:spcBef>
                <a:spcPts val="0"/>
              </a:spcBef>
              <a:spcAft>
                <a:spcPts val="2000"/>
              </a:spcAft>
              <a:buNone/>
            </a:pPr>
            <a:r>
              <a:rPr lang="en">
                <a:highlight>
                  <a:srgbClr val="FFFFFF"/>
                </a:highlight>
                <a:latin typeface="Impact"/>
                <a:ea typeface="Impact"/>
                <a:cs typeface="Impact"/>
                <a:sym typeface="Impact"/>
              </a:rPr>
              <a:t>Process</a:t>
            </a:r>
            <a:r>
              <a:rPr lang="en" sz="1200">
                <a:solidFill>
                  <a:srgbClr val="2D3B45"/>
                </a:solidFill>
                <a:highlight>
                  <a:srgbClr val="FFFFFF"/>
                </a:highlight>
                <a:latin typeface="Impact"/>
                <a:ea typeface="Impact"/>
                <a:cs typeface="Impact"/>
                <a:sym typeface="Impact"/>
              </a:rPr>
              <a:t> </a:t>
            </a:r>
            <a:r>
              <a:rPr lang="en">
                <a:highlight>
                  <a:srgbClr val="FFFFFF"/>
                </a:highlight>
                <a:latin typeface="Impact"/>
                <a:ea typeface="Impact"/>
                <a:cs typeface="Impact"/>
                <a:sym typeface="Impact"/>
              </a:rPr>
              <a:t>of Interacting </a:t>
            </a:r>
            <a:endParaRPr>
              <a:highlight>
                <a:srgbClr val="FFFFFF"/>
              </a:highlight>
              <a:latin typeface="Impact"/>
              <a:ea typeface="Impact"/>
              <a:cs typeface="Impact"/>
              <a:sym typeface="Impact"/>
            </a:endParaRPr>
          </a:p>
        </p:txBody>
      </p:sp>
      <p:sp>
        <p:nvSpPr>
          <p:cNvPr id="170" name="Google Shape;170;p20"/>
          <p:cNvSpPr/>
          <p:nvPr/>
        </p:nvSpPr>
        <p:spPr>
          <a:xfrm>
            <a:off x="3909575" y="889600"/>
            <a:ext cx="876000" cy="838800"/>
          </a:xfrm>
          <a:prstGeom prst="ellipse">
            <a:avLst/>
          </a:pr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b="1">
                <a:latin typeface="Roboto"/>
                <a:ea typeface="Roboto"/>
                <a:cs typeface="Roboto"/>
                <a:sym typeface="Roboto"/>
              </a:rPr>
              <a:t>Who</a:t>
            </a:r>
            <a:endParaRPr b="1">
              <a:latin typeface="Roboto"/>
              <a:ea typeface="Roboto"/>
              <a:cs typeface="Roboto"/>
              <a:sym typeface="Roboto"/>
            </a:endParaRPr>
          </a:p>
        </p:txBody>
      </p:sp>
      <p:sp>
        <p:nvSpPr>
          <p:cNvPr id="171" name="Google Shape;171;p20"/>
          <p:cNvSpPr/>
          <p:nvPr/>
        </p:nvSpPr>
        <p:spPr>
          <a:xfrm>
            <a:off x="2163925" y="1770875"/>
            <a:ext cx="1571400" cy="450900"/>
          </a:xfrm>
          <a:prstGeom prst="roundRect">
            <a:avLst>
              <a:gd name="adj" fmla="val 16667"/>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latin typeface="Roboto"/>
                <a:ea typeface="Roboto"/>
                <a:cs typeface="Roboto"/>
                <a:sym typeface="Roboto"/>
              </a:rPr>
              <a:t>Data Analyst</a:t>
            </a:r>
            <a:endParaRPr sz="1200" b="1">
              <a:latin typeface="Roboto"/>
              <a:ea typeface="Roboto"/>
              <a:cs typeface="Roboto"/>
              <a:sym typeface="Roboto"/>
            </a:endParaRPr>
          </a:p>
        </p:txBody>
      </p:sp>
      <p:sp>
        <p:nvSpPr>
          <p:cNvPr id="172" name="Google Shape;172;p20"/>
          <p:cNvSpPr/>
          <p:nvPr/>
        </p:nvSpPr>
        <p:spPr>
          <a:xfrm>
            <a:off x="1860763" y="2423750"/>
            <a:ext cx="2177700" cy="981000"/>
          </a:xfrm>
          <a:prstGeom prst="roundRect">
            <a:avLst>
              <a:gd name="adj" fmla="val 16667"/>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000" b="1">
                <a:latin typeface="Roboto"/>
                <a:ea typeface="Roboto"/>
                <a:cs typeface="Roboto"/>
                <a:sym typeface="Roboto"/>
              </a:rPr>
              <a:t>Process: </a:t>
            </a:r>
            <a:endParaRPr sz="1000" b="1">
              <a:latin typeface="Roboto"/>
              <a:ea typeface="Roboto"/>
              <a:cs typeface="Roboto"/>
              <a:sym typeface="Roboto"/>
            </a:endParaRPr>
          </a:p>
          <a:p>
            <a:pPr marL="0" lvl="0" indent="0" algn="l" rtl="0">
              <a:spcBef>
                <a:spcPts val="0"/>
              </a:spcBef>
              <a:spcAft>
                <a:spcPts val="0"/>
              </a:spcAft>
              <a:buNone/>
            </a:pPr>
            <a:r>
              <a:rPr lang="en" sz="1000">
                <a:latin typeface="Roboto"/>
                <a:ea typeface="Roboto"/>
                <a:cs typeface="Roboto"/>
                <a:sym typeface="Roboto"/>
              </a:rPr>
              <a:t>1. Access &amp; modify database</a:t>
            </a:r>
            <a:endParaRPr sz="1000">
              <a:latin typeface="Roboto"/>
              <a:ea typeface="Roboto"/>
              <a:cs typeface="Roboto"/>
              <a:sym typeface="Roboto"/>
            </a:endParaRPr>
          </a:p>
          <a:p>
            <a:pPr marL="0" lvl="0" indent="0" algn="l" rtl="0">
              <a:spcBef>
                <a:spcPts val="0"/>
              </a:spcBef>
              <a:spcAft>
                <a:spcPts val="0"/>
              </a:spcAft>
              <a:buNone/>
            </a:pPr>
            <a:r>
              <a:rPr lang="en" sz="1000">
                <a:latin typeface="Roboto"/>
                <a:ea typeface="Roboto"/>
                <a:cs typeface="Roboto"/>
                <a:sym typeface="Roboto"/>
              </a:rPr>
              <a:t>2. Update database</a:t>
            </a:r>
            <a:endParaRPr sz="1000">
              <a:latin typeface="Roboto"/>
              <a:ea typeface="Roboto"/>
              <a:cs typeface="Roboto"/>
              <a:sym typeface="Roboto"/>
            </a:endParaRPr>
          </a:p>
          <a:p>
            <a:pPr marL="0" lvl="0" indent="0" algn="l" rtl="0">
              <a:spcBef>
                <a:spcPts val="0"/>
              </a:spcBef>
              <a:spcAft>
                <a:spcPts val="0"/>
              </a:spcAft>
              <a:buNone/>
            </a:pPr>
            <a:r>
              <a:rPr lang="en" sz="1000">
                <a:latin typeface="Roboto"/>
                <a:ea typeface="Roboto"/>
                <a:cs typeface="Roboto"/>
                <a:sym typeface="Roboto"/>
              </a:rPr>
              <a:t>3. Write and execute SQL code get insight from database</a:t>
            </a:r>
            <a:endParaRPr sz="1000">
              <a:latin typeface="Roboto"/>
              <a:ea typeface="Roboto"/>
              <a:cs typeface="Roboto"/>
              <a:sym typeface="Roboto"/>
            </a:endParaRPr>
          </a:p>
        </p:txBody>
      </p:sp>
      <p:sp>
        <p:nvSpPr>
          <p:cNvPr id="173" name="Google Shape;173;p20"/>
          <p:cNvSpPr/>
          <p:nvPr/>
        </p:nvSpPr>
        <p:spPr>
          <a:xfrm>
            <a:off x="4980350" y="1770875"/>
            <a:ext cx="1822500" cy="450900"/>
          </a:xfrm>
          <a:prstGeom prst="roundRect">
            <a:avLst>
              <a:gd name="adj" fmla="val 16667"/>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200" b="1">
                <a:latin typeface="Roboto"/>
                <a:ea typeface="Roboto"/>
                <a:cs typeface="Roboto"/>
                <a:sym typeface="Roboto"/>
              </a:rPr>
              <a:t>Manager / C-Executive</a:t>
            </a:r>
            <a:endParaRPr sz="1200" b="1">
              <a:latin typeface="Roboto"/>
              <a:ea typeface="Roboto"/>
              <a:cs typeface="Roboto"/>
              <a:sym typeface="Roboto"/>
            </a:endParaRPr>
          </a:p>
        </p:txBody>
      </p:sp>
      <p:sp>
        <p:nvSpPr>
          <p:cNvPr id="174" name="Google Shape;174;p20"/>
          <p:cNvSpPr/>
          <p:nvPr/>
        </p:nvSpPr>
        <p:spPr>
          <a:xfrm>
            <a:off x="2038375" y="3684825"/>
            <a:ext cx="2000100" cy="489300"/>
          </a:xfrm>
          <a:prstGeom prst="roundRect">
            <a:avLst>
              <a:gd name="adj" fmla="val 16667"/>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000" b="1">
                <a:latin typeface="Roboto"/>
                <a:ea typeface="Roboto"/>
                <a:cs typeface="Roboto"/>
                <a:sym typeface="Roboto"/>
              </a:rPr>
              <a:t>Goal: </a:t>
            </a:r>
            <a:endParaRPr sz="1000" b="1">
              <a:latin typeface="Roboto"/>
              <a:ea typeface="Roboto"/>
              <a:cs typeface="Roboto"/>
              <a:sym typeface="Roboto"/>
            </a:endParaRPr>
          </a:p>
          <a:p>
            <a:pPr marL="0" lvl="0" indent="0" algn="l" rtl="0">
              <a:spcBef>
                <a:spcPts val="0"/>
              </a:spcBef>
              <a:spcAft>
                <a:spcPts val="0"/>
              </a:spcAft>
              <a:buNone/>
            </a:pPr>
            <a:r>
              <a:rPr lang="en" sz="1000">
                <a:latin typeface="Roboto"/>
                <a:ea typeface="Roboto"/>
                <a:cs typeface="Roboto"/>
                <a:sym typeface="Roboto"/>
              </a:rPr>
              <a:t>Day-to-day operational analysis</a:t>
            </a:r>
            <a:endParaRPr sz="1000">
              <a:latin typeface="Roboto"/>
              <a:ea typeface="Roboto"/>
              <a:cs typeface="Roboto"/>
              <a:sym typeface="Roboto"/>
            </a:endParaRPr>
          </a:p>
        </p:txBody>
      </p:sp>
      <p:sp>
        <p:nvSpPr>
          <p:cNvPr id="175" name="Google Shape;175;p20"/>
          <p:cNvSpPr/>
          <p:nvPr/>
        </p:nvSpPr>
        <p:spPr>
          <a:xfrm>
            <a:off x="360725" y="2610350"/>
            <a:ext cx="1005600" cy="607800"/>
          </a:xfrm>
          <a:prstGeom prst="roundRect">
            <a:avLst>
              <a:gd name="adj" fmla="val 16667"/>
            </a:avLst>
          </a:pr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latin typeface="Roboto"/>
                <a:ea typeface="Roboto"/>
                <a:cs typeface="Roboto"/>
                <a:sym typeface="Roboto"/>
              </a:rPr>
              <a:t>How</a:t>
            </a:r>
            <a:endParaRPr b="1">
              <a:latin typeface="Roboto"/>
              <a:ea typeface="Roboto"/>
              <a:cs typeface="Roboto"/>
              <a:sym typeface="Roboto"/>
            </a:endParaRPr>
          </a:p>
          <a:p>
            <a:pPr marL="0" lvl="0" indent="0" algn="ctr" rtl="0">
              <a:spcBef>
                <a:spcPts val="0"/>
              </a:spcBef>
              <a:spcAft>
                <a:spcPts val="0"/>
              </a:spcAft>
              <a:buNone/>
            </a:pPr>
            <a:r>
              <a:rPr lang="en" sz="1000">
                <a:latin typeface="Roboto"/>
                <a:ea typeface="Roboto"/>
                <a:cs typeface="Roboto"/>
                <a:sym typeface="Roboto"/>
              </a:rPr>
              <a:t>Python/R</a:t>
            </a:r>
            <a:endParaRPr sz="1000">
              <a:latin typeface="Roboto"/>
              <a:ea typeface="Roboto"/>
              <a:cs typeface="Roboto"/>
              <a:sym typeface="Roboto"/>
            </a:endParaRPr>
          </a:p>
          <a:p>
            <a:pPr marL="0" lvl="0" indent="0" algn="ctr" rtl="0">
              <a:spcBef>
                <a:spcPts val="0"/>
              </a:spcBef>
              <a:spcAft>
                <a:spcPts val="0"/>
              </a:spcAft>
              <a:buNone/>
            </a:pPr>
            <a:r>
              <a:rPr lang="en" sz="1000">
                <a:latin typeface="Roboto"/>
                <a:ea typeface="Roboto"/>
                <a:cs typeface="Roboto"/>
                <a:sym typeface="Roboto"/>
              </a:rPr>
              <a:t>based on RD</a:t>
            </a:r>
            <a:endParaRPr sz="1200" b="1">
              <a:latin typeface="Roboto"/>
              <a:ea typeface="Roboto"/>
              <a:cs typeface="Roboto"/>
              <a:sym typeface="Roboto"/>
            </a:endParaRPr>
          </a:p>
        </p:txBody>
      </p:sp>
      <p:sp>
        <p:nvSpPr>
          <p:cNvPr id="176" name="Google Shape;176;p20"/>
          <p:cNvSpPr/>
          <p:nvPr/>
        </p:nvSpPr>
        <p:spPr>
          <a:xfrm>
            <a:off x="4497650" y="2423750"/>
            <a:ext cx="2787900" cy="981000"/>
          </a:xfrm>
          <a:prstGeom prst="roundRect">
            <a:avLst>
              <a:gd name="adj" fmla="val 16667"/>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000" b="1">
                <a:latin typeface="Roboto"/>
                <a:ea typeface="Roboto"/>
                <a:cs typeface="Roboto"/>
                <a:sym typeface="Roboto"/>
              </a:rPr>
              <a:t>Process: </a:t>
            </a:r>
            <a:endParaRPr sz="1000" b="1">
              <a:latin typeface="Roboto"/>
              <a:ea typeface="Roboto"/>
              <a:cs typeface="Roboto"/>
              <a:sym typeface="Roboto"/>
            </a:endParaRPr>
          </a:p>
          <a:p>
            <a:pPr marL="0" lvl="0" indent="0" algn="l" rtl="0">
              <a:spcBef>
                <a:spcPts val="0"/>
              </a:spcBef>
              <a:spcAft>
                <a:spcPts val="0"/>
              </a:spcAft>
              <a:buNone/>
            </a:pPr>
            <a:r>
              <a:rPr lang="en" sz="1000">
                <a:latin typeface="Roboto"/>
                <a:ea typeface="Roboto"/>
                <a:cs typeface="Roboto"/>
                <a:sym typeface="Roboto"/>
              </a:rPr>
              <a:t>1. High-level overview through visualizations</a:t>
            </a:r>
            <a:endParaRPr sz="1000">
              <a:latin typeface="Roboto"/>
              <a:ea typeface="Roboto"/>
              <a:cs typeface="Roboto"/>
              <a:sym typeface="Roboto"/>
            </a:endParaRPr>
          </a:p>
          <a:p>
            <a:pPr marL="0" lvl="0" indent="0" algn="l" rtl="0">
              <a:spcBef>
                <a:spcPts val="0"/>
              </a:spcBef>
              <a:spcAft>
                <a:spcPts val="0"/>
              </a:spcAft>
              <a:buNone/>
            </a:pPr>
            <a:r>
              <a:rPr lang="en" sz="1000">
                <a:latin typeface="Roboto"/>
                <a:ea typeface="Roboto"/>
                <a:cs typeface="Roboto"/>
                <a:sym typeface="Roboto"/>
              </a:rPr>
              <a:t>2. Interact with data using dashboards and get insight automatically</a:t>
            </a:r>
            <a:endParaRPr sz="1000">
              <a:latin typeface="Roboto"/>
              <a:ea typeface="Roboto"/>
              <a:cs typeface="Roboto"/>
              <a:sym typeface="Roboto"/>
            </a:endParaRPr>
          </a:p>
        </p:txBody>
      </p:sp>
      <p:sp>
        <p:nvSpPr>
          <p:cNvPr id="177" name="Google Shape;177;p20"/>
          <p:cNvSpPr/>
          <p:nvPr/>
        </p:nvSpPr>
        <p:spPr>
          <a:xfrm>
            <a:off x="7744725" y="2610350"/>
            <a:ext cx="1005600" cy="607800"/>
          </a:xfrm>
          <a:prstGeom prst="roundRect">
            <a:avLst>
              <a:gd name="adj" fmla="val 16667"/>
            </a:avLst>
          </a:pr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latin typeface="Roboto"/>
                <a:ea typeface="Roboto"/>
                <a:cs typeface="Roboto"/>
                <a:sym typeface="Roboto"/>
              </a:rPr>
              <a:t>How</a:t>
            </a:r>
            <a:endParaRPr b="1">
              <a:latin typeface="Roboto"/>
              <a:ea typeface="Roboto"/>
              <a:cs typeface="Roboto"/>
              <a:sym typeface="Roboto"/>
            </a:endParaRPr>
          </a:p>
          <a:p>
            <a:pPr marL="0" lvl="0" indent="0" algn="ctr" rtl="0">
              <a:spcBef>
                <a:spcPts val="0"/>
              </a:spcBef>
              <a:spcAft>
                <a:spcPts val="0"/>
              </a:spcAft>
              <a:buNone/>
            </a:pPr>
            <a:r>
              <a:rPr lang="en" sz="1000">
                <a:latin typeface="Roboto"/>
                <a:ea typeface="Roboto"/>
                <a:cs typeface="Roboto"/>
                <a:sym typeface="Roboto"/>
              </a:rPr>
              <a:t>Metabase</a:t>
            </a:r>
            <a:endParaRPr sz="1200" b="1">
              <a:latin typeface="Roboto"/>
              <a:ea typeface="Roboto"/>
              <a:cs typeface="Roboto"/>
              <a:sym typeface="Roboto"/>
            </a:endParaRPr>
          </a:p>
        </p:txBody>
      </p:sp>
      <p:sp>
        <p:nvSpPr>
          <p:cNvPr id="178" name="Google Shape;178;p20"/>
          <p:cNvSpPr/>
          <p:nvPr/>
        </p:nvSpPr>
        <p:spPr>
          <a:xfrm>
            <a:off x="5012600" y="3684813"/>
            <a:ext cx="1758600" cy="489300"/>
          </a:xfrm>
          <a:prstGeom prst="roundRect">
            <a:avLst>
              <a:gd name="adj" fmla="val 16667"/>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000" b="1">
                <a:latin typeface="Roboto"/>
                <a:ea typeface="Roboto"/>
                <a:cs typeface="Roboto"/>
                <a:sym typeface="Roboto"/>
              </a:rPr>
              <a:t>Goal: </a:t>
            </a:r>
            <a:endParaRPr sz="1000" b="1">
              <a:latin typeface="Roboto"/>
              <a:ea typeface="Roboto"/>
              <a:cs typeface="Roboto"/>
              <a:sym typeface="Roboto"/>
            </a:endParaRPr>
          </a:p>
          <a:p>
            <a:pPr marL="0" lvl="0" indent="0" algn="l" rtl="0">
              <a:spcBef>
                <a:spcPts val="0"/>
              </a:spcBef>
              <a:spcAft>
                <a:spcPts val="0"/>
              </a:spcAft>
              <a:buNone/>
            </a:pPr>
            <a:r>
              <a:rPr lang="en" sz="1000">
                <a:latin typeface="Roboto"/>
                <a:ea typeface="Roboto"/>
                <a:cs typeface="Roboto"/>
                <a:sym typeface="Roboto"/>
              </a:rPr>
              <a:t>Make business decision</a:t>
            </a:r>
            <a:endParaRPr sz="1000">
              <a:latin typeface="Roboto"/>
              <a:ea typeface="Roboto"/>
              <a:cs typeface="Roboto"/>
              <a:sym typeface="Roboto"/>
            </a:endParaRPr>
          </a:p>
        </p:txBody>
      </p:sp>
      <p:sp>
        <p:nvSpPr>
          <p:cNvPr id="179" name="Google Shape;179;p20"/>
          <p:cNvSpPr/>
          <p:nvPr/>
        </p:nvSpPr>
        <p:spPr>
          <a:xfrm>
            <a:off x="741125" y="4541325"/>
            <a:ext cx="7212900" cy="292500"/>
          </a:xfrm>
          <a:prstGeom prst="roundRect">
            <a:avLst>
              <a:gd name="adj" fmla="val 16667"/>
            </a:avLst>
          </a:pr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Roboto"/>
                <a:ea typeface="Roboto"/>
                <a:cs typeface="Roboto"/>
                <a:sym typeface="Roboto"/>
              </a:rPr>
              <a:t>Structure archived raw data to build analysis for better business operation and decision</a:t>
            </a:r>
            <a:endParaRPr>
              <a:latin typeface="Roboto"/>
              <a:ea typeface="Roboto"/>
              <a:cs typeface="Roboto"/>
              <a:sym typeface="Roboto"/>
            </a:endParaRPr>
          </a:p>
        </p:txBody>
      </p:sp>
      <p:cxnSp>
        <p:nvCxnSpPr>
          <p:cNvPr id="180" name="Google Shape;180;p20"/>
          <p:cNvCxnSpPr>
            <a:stCxn id="170" idx="2"/>
            <a:endCxn id="171" idx="0"/>
          </p:cNvCxnSpPr>
          <p:nvPr/>
        </p:nvCxnSpPr>
        <p:spPr>
          <a:xfrm flipH="1">
            <a:off x="2949575" y="1309000"/>
            <a:ext cx="960000" cy="462000"/>
          </a:xfrm>
          <a:prstGeom prst="bentConnector2">
            <a:avLst/>
          </a:prstGeom>
          <a:noFill/>
          <a:ln w="9525" cap="flat" cmpd="sng">
            <a:solidFill>
              <a:schemeClr val="dk2"/>
            </a:solidFill>
            <a:prstDash val="solid"/>
            <a:round/>
            <a:headEnd type="none" w="med" len="med"/>
            <a:tailEnd type="stealth" w="med" len="med"/>
          </a:ln>
        </p:spPr>
      </p:cxnSp>
      <p:cxnSp>
        <p:nvCxnSpPr>
          <p:cNvPr id="181" name="Google Shape;181;p20"/>
          <p:cNvCxnSpPr>
            <a:stCxn id="170" idx="6"/>
            <a:endCxn id="173" idx="0"/>
          </p:cNvCxnSpPr>
          <p:nvPr/>
        </p:nvCxnSpPr>
        <p:spPr>
          <a:xfrm>
            <a:off x="4785575" y="1309000"/>
            <a:ext cx="1106100" cy="462000"/>
          </a:xfrm>
          <a:prstGeom prst="bentConnector2">
            <a:avLst/>
          </a:prstGeom>
          <a:noFill/>
          <a:ln w="9525" cap="flat" cmpd="sng">
            <a:solidFill>
              <a:schemeClr val="dk2"/>
            </a:solidFill>
            <a:prstDash val="solid"/>
            <a:round/>
            <a:headEnd type="none" w="med" len="med"/>
            <a:tailEnd type="stealth" w="med" len="med"/>
          </a:ln>
        </p:spPr>
      </p:cxnSp>
      <p:cxnSp>
        <p:nvCxnSpPr>
          <p:cNvPr id="182" name="Google Shape;182;p20"/>
          <p:cNvCxnSpPr>
            <a:stCxn id="171" idx="2"/>
            <a:endCxn id="172" idx="0"/>
          </p:cNvCxnSpPr>
          <p:nvPr/>
        </p:nvCxnSpPr>
        <p:spPr>
          <a:xfrm rot="-5400000" flipH="1">
            <a:off x="2848975" y="2322425"/>
            <a:ext cx="201900" cy="600"/>
          </a:xfrm>
          <a:prstGeom prst="bentConnector3">
            <a:avLst>
              <a:gd name="adj1" fmla="val 50019"/>
            </a:avLst>
          </a:prstGeom>
          <a:noFill/>
          <a:ln w="19050" cap="flat" cmpd="sng">
            <a:solidFill>
              <a:schemeClr val="dk2"/>
            </a:solidFill>
            <a:prstDash val="dot"/>
            <a:round/>
            <a:headEnd type="none" w="med" len="med"/>
            <a:tailEnd type="none" w="med" len="med"/>
          </a:ln>
        </p:spPr>
      </p:cxnSp>
      <p:cxnSp>
        <p:nvCxnSpPr>
          <p:cNvPr id="183" name="Google Shape;183;p20"/>
          <p:cNvCxnSpPr>
            <a:stCxn id="173" idx="2"/>
            <a:endCxn id="176" idx="0"/>
          </p:cNvCxnSpPr>
          <p:nvPr/>
        </p:nvCxnSpPr>
        <p:spPr>
          <a:xfrm rot="-5400000" flipH="1">
            <a:off x="5790950" y="2322425"/>
            <a:ext cx="201900" cy="600"/>
          </a:xfrm>
          <a:prstGeom prst="bentConnector3">
            <a:avLst>
              <a:gd name="adj1" fmla="val 50019"/>
            </a:avLst>
          </a:prstGeom>
          <a:noFill/>
          <a:ln w="19050" cap="flat" cmpd="sng">
            <a:solidFill>
              <a:schemeClr val="dk2"/>
            </a:solidFill>
            <a:prstDash val="dot"/>
            <a:round/>
            <a:headEnd type="none" w="med" len="med"/>
            <a:tailEnd type="none" w="med" len="med"/>
          </a:ln>
        </p:spPr>
      </p:cxnSp>
      <p:cxnSp>
        <p:nvCxnSpPr>
          <p:cNvPr id="184" name="Google Shape;184;p20"/>
          <p:cNvCxnSpPr>
            <a:stCxn id="172" idx="2"/>
            <a:endCxn id="174" idx="0"/>
          </p:cNvCxnSpPr>
          <p:nvPr/>
        </p:nvCxnSpPr>
        <p:spPr>
          <a:xfrm rot="-5400000" flipH="1">
            <a:off x="2853913" y="3500450"/>
            <a:ext cx="280200" cy="88800"/>
          </a:xfrm>
          <a:prstGeom prst="bentConnector3">
            <a:avLst>
              <a:gd name="adj1" fmla="val 49978"/>
            </a:avLst>
          </a:prstGeom>
          <a:noFill/>
          <a:ln w="19050" cap="flat" cmpd="sng">
            <a:solidFill>
              <a:schemeClr val="dk2"/>
            </a:solidFill>
            <a:prstDash val="dot"/>
            <a:round/>
            <a:headEnd type="none" w="med" len="med"/>
            <a:tailEnd type="none" w="med" len="med"/>
          </a:ln>
        </p:spPr>
      </p:cxnSp>
      <p:cxnSp>
        <p:nvCxnSpPr>
          <p:cNvPr id="185" name="Google Shape;185;p20"/>
          <p:cNvCxnSpPr>
            <a:stCxn id="176" idx="2"/>
            <a:endCxn id="178" idx="0"/>
          </p:cNvCxnSpPr>
          <p:nvPr/>
        </p:nvCxnSpPr>
        <p:spPr>
          <a:xfrm rot="-5400000" flipH="1">
            <a:off x="5751800" y="3544550"/>
            <a:ext cx="280200" cy="600"/>
          </a:xfrm>
          <a:prstGeom prst="bentConnector3">
            <a:avLst>
              <a:gd name="adj1" fmla="val 49975"/>
            </a:avLst>
          </a:prstGeom>
          <a:noFill/>
          <a:ln w="19050" cap="flat" cmpd="sng">
            <a:solidFill>
              <a:schemeClr val="dk2"/>
            </a:solidFill>
            <a:prstDash val="dot"/>
            <a:round/>
            <a:headEnd type="none" w="med" len="med"/>
            <a:tailEnd type="none" w="med" len="med"/>
          </a:ln>
        </p:spPr>
      </p:cxnSp>
      <p:cxnSp>
        <p:nvCxnSpPr>
          <p:cNvPr id="186" name="Google Shape;186;p20"/>
          <p:cNvCxnSpPr>
            <a:stCxn id="174" idx="2"/>
            <a:endCxn id="179" idx="0"/>
          </p:cNvCxnSpPr>
          <p:nvPr/>
        </p:nvCxnSpPr>
        <p:spPr>
          <a:xfrm rot="-5400000" flipH="1">
            <a:off x="3509425" y="3703125"/>
            <a:ext cx="367200" cy="1309200"/>
          </a:xfrm>
          <a:prstGeom prst="bentConnector3">
            <a:avLst>
              <a:gd name="adj1" fmla="val 50000"/>
            </a:avLst>
          </a:prstGeom>
          <a:noFill/>
          <a:ln w="9525" cap="flat" cmpd="sng">
            <a:solidFill>
              <a:schemeClr val="dk2"/>
            </a:solidFill>
            <a:prstDash val="solid"/>
            <a:round/>
            <a:headEnd type="none" w="med" len="med"/>
            <a:tailEnd type="stealth" w="med" len="med"/>
          </a:ln>
        </p:spPr>
      </p:cxnSp>
      <p:cxnSp>
        <p:nvCxnSpPr>
          <p:cNvPr id="187" name="Google Shape;187;p20"/>
          <p:cNvCxnSpPr>
            <a:stCxn id="178" idx="2"/>
            <a:endCxn id="179" idx="0"/>
          </p:cNvCxnSpPr>
          <p:nvPr/>
        </p:nvCxnSpPr>
        <p:spPr>
          <a:xfrm rot="5400000">
            <a:off x="4936100" y="3585513"/>
            <a:ext cx="367200" cy="1544400"/>
          </a:xfrm>
          <a:prstGeom prst="bentConnector3">
            <a:avLst>
              <a:gd name="adj1" fmla="val 50002"/>
            </a:avLst>
          </a:prstGeom>
          <a:noFill/>
          <a:ln w="9525" cap="flat" cmpd="sng">
            <a:solidFill>
              <a:schemeClr val="dk2"/>
            </a:solidFill>
            <a:prstDash val="solid"/>
            <a:round/>
            <a:headEnd type="none" w="med" len="med"/>
            <a:tailEnd type="stealth" w="med" len="med"/>
          </a:ln>
        </p:spPr>
      </p:cxnSp>
      <p:cxnSp>
        <p:nvCxnSpPr>
          <p:cNvPr id="188" name="Google Shape;188;p20"/>
          <p:cNvCxnSpPr>
            <a:stCxn id="175" idx="3"/>
            <a:endCxn id="172" idx="1"/>
          </p:cNvCxnSpPr>
          <p:nvPr/>
        </p:nvCxnSpPr>
        <p:spPr>
          <a:xfrm>
            <a:off x="1366325" y="2914250"/>
            <a:ext cx="494400" cy="600"/>
          </a:xfrm>
          <a:prstGeom prst="bentConnector3">
            <a:avLst>
              <a:gd name="adj1" fmla="val 50004"/>
            </a:avLst>
          </a:prstGeom>
          <a:noFill/>
          <a:ln w="9525" cap="flat" cmpd="sng">
            <a:solidFill>
              <a:schemeClr val="dk2"/>
            </a:solidFill>
            <a:prstDash val="solid"/>
            <a:round/>
            <a:headEnd type="none" w="med" len="med"/>
            <a:tailEnd type="stealth" w="med" len="med"/>
          </a:ln>
        </p:spPr>
      </p:cxnSp>
      <p:cxnSp>
        <p:nvCxnSpPr>
          <p:cNvPr id="189" name="Google Shape;189;p20"/>
          <p:cNvCxnSpPr>
            <a:stCxn id="177" idx="1"/>
            <a:endCxn id="176" idx="3"/>
          </p:cNvCxnSpPr>
          <p:nvPr/>
        </p:nvCxnSpPr>
        <p:spPr>
          <a:xfrm flipH="1">
            <a:off x="7285425" y="2914250"/>
            <a:ext cx="459300" cy="600"/>
          </a:xfrm>
          <a:prstGeom prst="bentConnector3">
            <a:avLst>
              <a:gd name="adj1" fmla="val 49986"/>
            </a:avLst>
          </a:prstGeom>
          <a:noFill/>
          <a:ln w="9525" cap="flat" cmpd="sng">
            <a:solidFill>
              <a:schemeClr val="dk2"/>
            </a:solidFill>
            <a:prstDash val="solid"/>
            <a:round/>
            <a:headEnd type="none" w="med" len="med"/>
            <a:tailEnd type="stealth" w="med" len="med"/>
          </a:ln>
        </p:spPr>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21"/>
          <p:cNvSpPr txBox="1">
            <a:spLocks noGrp="1"/>
          </p:cNvSpPr>
          <p:nvPr>
            <p:ph type="title" idx="4294967295"/>
          </p:nvPr>
        </p:nvSpPr>
        <p:spPr>
          <a:xfrm>
            <a:off x="235500" y="117575"/>
            <a:ext cx="8520600" cy="607800"/>
          </a:xfrm>
          <a:prstGeom prst="rect">
            <a:avLst/>
          </a:prstGeom>
          <a:noFill/>
        </p:spPr>
        <p:txBody>
          <a:bodyPr spcFirstLastPara="1" wrap="square" lIns="91425" tIns="91425" rIns="91425" bIns="91425" anchor="t" anchorCtr="0">
            <a:noAutofit/>
          </a:bodyPr>
          <a:lstStyle/>
          <a:p>
            <a:pPr marL="0" lvl="0" indent="0" algn="l" rtl="0">
              <a:spcBef>
                <a:spcPts val="0"/>
              </a:spcBef>
              <a:spcAft>
                <a:spcPts val="0"/>
              </a:spcAft>
              <a:buNone/>
            </a:pPr>
            <a:r>
              <a:rPr lang="en">
                <a:highlight>
                  <a:srgbClr val="FFFFFF"/>
                </a:highlight>
                <a:latin typeface="Impact"/>
                <a:ea typeface="Impact"/>
                <a:cs typeface="Impact"/>
                <a:sym typeface="Impact"/>
              </a:rPr>
              <a:t>Database Interaction with SQL : A DEMO</a:t>
            </a:r>
            <a:endParaRPr>
              <a:highlight>
                <a:srgbClr val="FFFFFF"/>
              </a:highlight>
              <a:latin typeface="Impact"/>
              <a:ea typeface="Impact"/>
              <a:cs typeface="Impact"/>
              <a:sym typeface="Impact"/>
            </a:endParaRPr>
          </a:p>
          <a:p>
            <a:pPr marL="0" lvl="0" indent="0" algn="l" rtl="0">
              <a:spcBef>
                <a:spcPts val="0"/>
              </a:spcBef>
              <a:spcAft>
                <a:spcPts val="0"/>
              </a:spcAft>
              <a:buNone/>
            </a:pPr>
            <a:endParaRPr/>
          </a:p>
        </p:txBody>
      </p:sp>
      <p:grpSp>
        <p:nvGrpSpPr>
          <p:cNvPr id="195" name="Google Shape;195;p21"/>
          <p:cNvGrpSpPr/>
          <p:nvPr/>
        </p:nvGrpSpPr>
        <p:grpSpPr>
          <a:xfrm>
            <a:off x="422950" y="1533114"/>
            <a:ext cx="2372400" cy="2714929"/>
            <a:chOff x="526450" y="1665400"/>
            <a:chExt cx="2372400" cy="2631000"/>
          </a:xfrm>
        </p:grpSpPr>
        <p:sp>
          <p:nvSpPr>
            <p:cNvPr id="196" name="Google Shape;196;p21"/>
            <p:cNvSpPr txBox="1"/>
            <p:nvPr/>
          </p:nvSpPr>
          <p:spPr>
            <a:xfrm>
              <a:off x="526450" y="1665400"/>
              <a:ext cx="2372400" cy="2631000"/>
            </a:xfrm>
            <a:prstGeom prst="rect">
              <a:avLst/>
            </a:prstGeom>
            <a:noFill/>
            <a:ln w="19050" cap="flat" cmpd="sng">
              <a:solidFill>
                <a:schemeClr val="accent5"/>
              </a:solidFill>
              <a:prstDash val="dot"/>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000">
                  <a:latin typeface="Roboto"/>
                  <a:ea typeface="Roboto"/>
                  <a:cs typeface="Roboto"/>
                  <a:sym typeface="Roboto"/>
                </a:rPr>
                <a:t>Is there a difference between fund amount and customers with different count of public record of bankruptcy?</a:t>
              </a:r>
              <a:endParaRPr sz="1000">
                <a:latin typeface="Roboto"/>
                <a:ea typeface="Roboto"/>
                <a:cs typeface="Roboto"/>
                <a:sym typeface="Roboto"/>
              </a:endParaRPr>
            </a:p>
            <a:p>
              <a:pPr marL="0" lvl="0" indent="0" algn="l" rtl="0">
                <a:spcBef>
                  <a:spcPts val="0"/>
                </a:spcBef>
                <a:spcAft>
                  <a:spcPts val="0"/>
                </a:spcAft>
                <a:buNone/>
              </a:pPr>
              <a:endParaRPr>
                <a:latin typeface="Roboto"/>
                <a:ea typeface="Roboto"/>
                <a:cs typeface="Roboto"/>
                <a:sym typeface="Roboto"/>
              </a:endParaRPr>
            </a:p>
          </p:txBody>
        </p:sp>
        <p:pic>
          <p:nvPicPr>
            <p:cNvPr id="197" name="Google Shape;197;p21"/>
            <p:cNvPicPr preferRelativeResize="0"/>
            <p:nvPr/>
          </p:nvPicPr>
          <p:blipFill>
            <a:blip r:embed="rId3">
              <a:alphaModFix/>
            </a:blip>
            <a:stretch>
              <a:fillRect/>
            </a:stretch>
          </p:blipFill>
          <p:spPr>
            <a:xfrm>
              <a:off x="601738" y="2264345"/>
              <a:ext cx="2221824" cy="889325"/>
            </a:xfrm>
            <a:prstGeom prst="rect">
              <a:avLst/>
            </a:prstGeom>
            <a:noFill/>
            <a:ln w="9525" cap="flat" cmpd="sng">
              <a:solidFill>
                <a:schemeClr val="dk2"/>
              </a:solidFill>
              <a:prstDash val="dot"/>
              <a:round/>
              <a:headEnd type="none" w="sm" len="sm"/>
              <a:tailEnd type="none" w="sm" len="sm"/>
            </a:ln>
          </p:spPr>
        </p:pic>
        <p:pic>
          <p:nvPicPr>
            <p:cNvPr id="198" name="Google Shape;198;p21"/>
            <p:cNvPicPr preferRelativeResize="0"/>
            <p:nvPr/>
          </p:nvPicPr>
          <p:blipFill>
            <a:blip r:embed="rId4">
              <a:alphaModFix/>
            </a:blip>
            <a:stretch>
              <a:fillRect/>
            </a:stretch>
          </p:blipFill>
          <p:spPr>
            <a:xfrm>
              <a:off x="608713" y="3232960"/>
              <a:ext cx="2207863" cy="1006525"/>
            </a:xfrm>
            <a:prstGeom prst="rect">
              <a:avLst/>
            </a:prstGeom>
            <a:noFill/>
            <a:ln w="9525" cap="flat" cmpd="sng">
              <a:solidFill>
                <a:schemeClr val="dk2"/>
              </a:solidFill>
              <a:prstDash val="dot"/>
              <a:round/>
              <a:headEnd type="none" w="sm" len="sm"/>
              <a:tailEnd type="none" w="sm" len="sm"/>
            </a:ln>
          </p:spPr>
        </p:pic>
      </p:grpSp>
      <p:grpSp>
        <p:nvGrpSpPr>
          <p:cNvPr id="199" name="Google Shape;199;p21"/>
          <p:cNvGrpSpPr/>
          <p:nvPr/>
        </p:nvGrpSpPr>
        <p:grpSpPr>
          <a:xfrm>
            <a:off x="3263025" y="1444875"/>
            <a:ext cx="2372400" cy="2891400"/>
            <a:chOff x="3263025" y="1792625"/>
            <a:chExt cx="2372400" cy="2891400"/>
          </a:xfrm>
        </p:grpSpPr>
        <p:sp>
          <p:nvSpPr>
            <p:cNvPr id="200" name="Google Shape;200;p21"/>
            <p:cNvSpPr txBox="1"/>
            <p:nvPr/>
          </p:nvSpPr>
          <p:spPr>
            <a:xfrm>
              <a:off x="3263025" y="1792625"/>
              <a:ext cx="2372400" cy="2891400"/>
            </a:xfrm>
            <a:prstGeom prst="rect">
              <a:avLst/>
            </a:prstGeom>
            <a:noFill/>
            <a:ln w="19050" cap="flat" cmpd="sng">
              <a:solidFill>
                <a:schemeClr val="accent5"/>
              </a:solidFill>
              <a:prstDash val="dot"/>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000">
                  <a:latin typeface="Roboto"/>
                  <a:ea typeface="Roboto"/>
                  <a:cs typeface="Roboto"/>
                  <a:sym typeface="Roboto"/>
                </a:rPr>
                <a:t>Is there a difference among fund amount and customers who have higher late fee and who have lower?</a:t>
              </a:r>
              <a:endParaRPr sz="1000">
                <a:latin typeface="Roboto"/>
                <a:ea typeface="Roboto"/>
                <a:cs typeface="Roboto"/>
                <a:sym typeface="Roboto"/>
              </a:endParaRPr>
            </a:p>
            <a:p>
              <a:pPr marL="0" lvl="0" indent="0" algn="l" rtl="0">
                <a:spcBef>
                  <a:spcPts val="0"/>
                </a:spcBef>
                <a:spcAft>
                  <a:spcPts val="0"/>
                </a:spcAft>
                <a:buNone/>
              </a:pPr>
              <a:endParaRPr>
                <a:latin typeface="Roboto"/>
                <a:ea typeface="Roboto"/>
                <a:cs typeface="Roboto"/>
                <a:sym typeface="Roboto"/>
              </a:endParaRPr>
            </a:p>
          </p:txBody>
        </p:sp>
        <p:pic>
          <p:nvPicPr>
            <p:cNvPr id="201" name="Google Shape;201;p21"/>
            <p:cNvPicPr preferRelativeResize="0"/>
            <p:nvPr/>
          </p:nvPicPr>
          <p:blipFill>
            <a:blip r:embed="rId5">
              <a:alphaModFix/>
            </a:blip>
            <a:stretch>
              <a:fillRect/>
            </a:stretch>
          </p:blipFill>
          <p:spPr>
            <a:xfrm>
              <a:off x="3354950" y="2377501"/>
              <a:ext cx="2107776" cy="768975"/>
            </a:xfrm>
            <a:prstGeom prst="rect">
              <a:avLst/>
            </a:prstGeom>
            <a:noFill/>
            <a:ln w="9525" cap="flat" cmpd="sng">
              <a:solidFill>
                <a:schemeClr val="dk2"/>
              </a:solidFill>
              <a:prstDash val="dot"/>
              <a:round/>
              <a:headEnd type="none" w="sm" len="sm"/>
              <a:tailEnd type="none" w="sm" len="sm"/>
            </a:ln>
          </p:spPr>
        </p:pic>
        <p:pic>
          <p:nvPicPr>
            <p:cNvPr id="202" name="Google Shape;202;p21"/>
            <p:cNvPicPr preferRelativeResize="0"/>
            <p:nvPr/>
          </p:nvPicPr>
          <p:blipFill>
            <a:blip r:embed="rId6">
              <a:alphaModFix/>
            </a:blip>
            <a:stretch>
              <a:fillRect/>
            </a:stretch>
          </p:blipFill>
          <p:spPr>
            <a:xfrm>
              <a:off x="3530812" y="3187900"/>
              <a:ext cx="1756075" cy="1475400"/>
            </a:xfrm>
            <a:prstGeom prst="rect">
              <a:avLst/>
            </a:prstGeom>
            <a:noFill/>
            <a:ln w="9525" cap="flat" cmpd="sng">
              <a:solidFill>
                <a:schemeClr val="dk2"/>
              </a:solidFill>
              <a:prstDash val="dot"/>
              <a:round/>
              <a:headEnd type="none" w="sm" len="sm"/>
              <a:tailEnd type="none" w="sm" len="sm"/>
            </a:ln>
          </p:spPr>
        </p:pic>
      </p:grpSp>
      <p:grpSp>
        <p:nvGrpSpPr>
          <p:cNvPr id="203" name="Google Shape;203;p21"/>
          <p:cNvGrpSpPr/>
          <p:nvPr/>
        </p:nvGrpSpPr>
        <p:grpSpPr>
          <a:xfrm>
            <a:off x="6103100" y="1533075"/>
            <a:ext cx="2372400" cy="2715000"/>
            <a:chOff x="6103100" y="1883450"/>
            <a:chExt cx="2372400" cy="2715000"/>
          </a:xfrm>
        </p:grpSpPr>
        <p:sp>
          <p:nvSpPr>
            <p:cNvPr id="204" name="Google Shape;204;p21"/>
            <p:cNvSpPr txBox="1"/>
            <p:nvPr/>
          </p:nvSpPr>
          <p:spPr>
            <a:xfrm>
              <a:off x="6103100" y="1883450"/>
              <a:ext cx="2372400" cy="2715000"/>
            </a:xfrm>
            <a:prstGeom prst="rect">
              <a:avLst/>
            </a:prstGeom>
            <a:noFill/>
            <a:ln w="19050" cap="flat" cmpd="sng">
              <a:solidFill>
                <a:schemeClr val="accent5"/>
              </a:solidFill>
              <a:prstDash val="dot"/>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000">
                  <a:latin typeface="Roboto"/>
                  <a:ea typeface="Roboto"/>
                  <a:cs typeface="Roboto"/>
                  <a:sym typeface="Roboto"/>
                </a:rPr>
                <a:t>Is there a difference among fund amount and whether or not a customer has acc_now_delinq?</a:t>
              </a:r>
              <a:endParaRPr>
                <a:latin typeface="Roboto"/>
                <a:ea typeface="Roboto"/>
                <a:cs typeface="Roboto"/>
                <a:sym typeface="Roboto"/>
              </a:endParaRPr>
            </a:p>
          </p:txBody>
        </p:sp>
        <p:pic>
          <p:nvPicPr>
            <p:cNvPr id="205" name="Google Shape;205;p21"/>
            <p:cNvPicPr preferRelativeResize="0"/>
            <p:nvPr/>
          </p:nvPicPr>
          <p:blipFill>
            <a:blip r:embed="rId7">
              <a:alphaModFix/>
            </a:blip>
            <a:stretch>
              <a:fillRect/>
            </a:stretch>
          </p:blipFill>
          <p:spPr>
            <a:xfrm>
              <a:off x="6176250" y="2571748"/>
              <a:ext cx="2226100" cy="703151"/>
            </a:xfrm>
            <a:prstGeom prst="rect">
              <a:avLst/>
            </a:prstGeom>
            <a:noFill/>
            <a:ln>
              <a:noFill/>
            </a:ln>
          </p:spPr>
        </p:pic>
        <p:pic>
          <p:nvPicPr>
            <p:cNvPr id="206" name="Google Shape;206;p21"/>
            <p:cNvPicPr preferRelativeResize="0"/>
            <p:nvPr/>
          </p:nvPicPr>
          <p:blipFill>
            <a:blip r:embed="rId8">
              <a:alphaModFix/>
            </a:blip>
            <a:stretch>
              <a:fillRect/>
            </a:stretch>
          </p:blipFill>
          <p:spPr>
            <a:xfrm>
              <a:off x="6206300" y="3452607"/>
              <a:ext cx="2166000" cy="1027117"/>
            </a:xfrm>
            <a:prstGeom prst="rect">
              <a:avLst/>
            </a:prstGeom>
            <a:noFill/>
            <a:ln>
              <a:noFill/>
            </a:ln>
          </p:spPr>
        </p:pic>
      </p:grpSp>
      <p:sp>
        <p:nvSpPr>
          <p:cNvPr id="207" name="Google Shape;207;p21"/>
          <p:cNvSpPr/>
          <p:nvPr/>
        </p:nvSpPr>
        <p:spPr>
          <a:xfrm>
            <a:off x="450900" y="4515900"/>
            <a:ext cx="8089800" cy="540000"/>
          </a:xfrm>
          <a:prstGeom prst="roundRect">
            <a:avLst>
              <a:gd name="adj" fmla="val 16667"/>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latin typeface="Roboto"/>
                <a:ea typeface="Roboto"/>
                <a:cs typeface="Roboto"/>
                <a:sym typeface="Roboto"/>
              </a:rPr>
              <a:t>Summary:It is not likely that people with less acc_now_delinq to receive more average fund amount.</a:t>
            </a:r>
            <a:endParaRPr sz="1000">
              <a:latin typeface="Roboto"/>
              <a:ea typeface="Roboto"/>
              <a:cs typeface="Roboto"/>
              <a:sym typeface="Roboto"/>
            </a:endParaRPr>
          </a:p>
          <a:p>
            <a:pPr marL="0" lvl="0" indent="0" algn="ctr" rtl="0">
              <a:spcBef>
                <a:spcPts val="0"/>
              </a:spcBef>
              <a:spcAft>
                <a:spcPts val="0"/>
              </a:spcAft>
              <a:buNone/>
            </a:pPr>
            <a:r>
              <a:rPr lang="en" sz="1000">
                <a:latin typeface="Roboto"/>
                <a:ea typeface="Roboto"/>
                <a:cs typeface="Roboto"/>
                <a:sym typeface="Roboto"/>
              </a:rPr>
              <a:t>It is not likely that people with less late fee to receive more average amount.</a:t>
            </a:r>
            <a:endParaRPr sz="1000">
              <a:latin typeface="Roboto"/>
              <a:ea typeface="Roboto"/>
              <a:cs typeface="Roboto"/>
              <a:sym typeface="Roboto"/>
            </a:endParaRPr>
          </a:p>
          <a:p>
            <a:pPr marL="0" lvl="0" indent="0" algn="ctr" rtl="0">
              <a:spcBef>
                <a:spcPts val="0"/>
              </a:spcBef>
              <a:spcAft>
                <a:spcPts val="0"/>
              </a:spcAft>
              <a:buNone/>
            </a:pPr>
            <a:r>
              <a:rPr lang="en" sz="1000">
                <a:latin typeface="Roboto"/>
                <a:ea typeface="Roboto"/>
                <a:cs typeface="Roboto"/>
                <a:sym typeface="Roboto"/>
              </a:rPr>
              <a:t>People with more public record bankruptcies tend to receive less average fund amount</a:t>
            </a:r>
            <a:endParaRPr sz="1000">
              <a:latin typeface="Roboto"/>
              <a:ea typeface="Roboto"/>
              <a:cs typeface="Roboto"/>
              <a:sym typeface="Roboto"/>
            </a:endParaRPr>
          </a:p>
        </p:txBody>
      </p:sp>
      <p:sp>
        <p:nvSpPr>
          <p:cNvPr id="208" name="Google Shape;208;p21"/>
          <p:cNvSpPr/>
          <p:nvPr/>
        </p:nvSpPr>
        <p:spPr>
          <a:xfrm>
            <a:off x="1855275" y="814350"/>
            <a:ext cx="5187900" cy="450900"/>
          </a:xfrm>
          <a:prstGeom prst="roundRect">
            <a:avLst>
              <a:gd name="adj" fmla="val 16667"/>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latin typeface="Roboto"/>
                <a:ea typeface="Roboto"/>
                <a:cs typeface="Roboto"/>
                <a:sym typeface="Roboto"/>
              </a:rPr>
              <a:t>Is there a pattern for customers’ credit history and funded loan amount?</a:t>
            </a:r>
            <a:endParaRPr sz="1200" b="1">
              <a:latin typeface="Roboto"/>
              <a:ea typeface="Roboto"/>
              <a:cs typeface="Roboto"/>
              <a:sym typeface="Roboto"/>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pic>
        <p:nvPicPr>
          <p:cNvPr id="213" name="Google Shape;213;p22"/>
          <p:cNvPicPr preferRelativeResize="0"/>
          <p:nvPr/>
        </p:nvPicPr>
        <p:blipFill>
          <a:blip r:embed="rId3">
            <a:alphaModFix/>
          </a:blip>
          <a:stretch>
            <a:fillRect/>
          </a:stretch>
        </p:blipFill>
        <p:spPr>
          <a:xfrm>
            <a:off x="86200" y="2440275"/>
            <a:ext cx="4629328" cy="2571826"/>
          </a:xfrm>
          <a:prstGeom prst="rect">
            <a:avLst/>
          </a:prstGeom>
          <a:noFill/>
          <a:ln>
            <a:noFill/>
          </a:ln>
        </p:spPr>
      </p:pic>
      <p:pic>
        <p:nvPicPr>
          <p:cNvPr id="214" name="Google Shape;214;p22"/>
          <p:cNvPicPr preferRelativeResize="0"/>
          <p:nvPr/>
        </p:nvPicPr>
        <p:blipFill>
          <a:blip r:embed="rId4">
            <a:alphaModFix/>
          </a:blip>
          <a:stretch>
            <a:fillRect/>
          </a:stretch>
        </p:blipFill>
        <p:spPr>
          <a:xfrm>
            <a:off x="132775" y="1765525"/>
            <a:ext cx="4536175" cy="736950"/>
          </a:xfrm>
          <a:prstGeom prst="rect">
            <a:avLst/>
          </a:prstGeom>
          <a:noFill/>
          <a:ln>
            <a:noFill/>
          </a:ln>
        </p:spPr>
      </p:pic>
      <p:pic>
        <p:nvPicPr>
          <p:cNvPr id="215" name="Google Shape;215;p22"/>
          <p:cNvPicPr preferRelativeResize="0"/>
          <p:nvPr/>
        </p:nvPicPr>
        <p:blipFill>
          <a:blip r:embed="rId5">
            <a:alphaModFix/>
          </a:blip>
          <a:stretch>
            <a:fillRect/>
          </a:stretch>
        </p:blipFill>
        <p:spPr>
          <a:xfrm>
            <a:off x="424875" y="352350"/>
            <a:ext cx="3561570" cy="1521476"/>
          </a:xfrm>
          <a:prstGeom prst="rect">
            <a:avLst/>
          </a:prstGeom>
          <a:noFill/>
          <a:ln>
            <a:noFill/>
          </a:ln>
        </p:spPr>
      </p:pic>
      <p:pic>
        <p:nvPicPr>
          <p:cNvPr id="216" name="Google Shape;216;p22"/>
          <p:cNvPicPr preferRelativeResize="0"/>
          <p:nvPr/>
        </p:nvPicPr>
        <p:blipFill>
          <a:blip r:embed="rId6">
            <a:alphaModFix/>
          </a:blip>
          <a:stretch>
            <a:fillRect/>
          </a:stretch>
        </p:blipFill>
        <p:spPr>
          <a:xfrm>
            <a:off x="5400675" y="2326300"/>
            <a:ext cx="2740675" cy="1521476"/>
          </a:xfrm>
          <a:prstGeom prst="rect">
            <a:avLst/>
          </a:prstGeom>
          <a:noFill/>
          <a:ln>
            <a:noFill/>
          </a:ln>
        </p:spPr>
      </p:pic>
      <p:pic>
        <p:nvPicPr>
          <p:cNvPr id="217" name="Google Shape;217;p22"/>
          <p:cNvPicPr preferRelativeResize="0"/>
          <p:nvPr/>
        </p:nvPicPr>
        <p:blipFill>
          <a:blip r:embed="rId7">
            <a:alphaModFix/>
          </a:blip>
          <a:stretch>
            <a:fillRect/>
          </a:stretch>
        </p:blipFill>
        <p:spPr>
          <a:xfrm>
            <a:off x="5400675" y="3643375"/>
            <a:ext cx="2945778" cy="1368726"/>
          </a:xfrm>
          <a:prstGeom prst="rect">
            <a:avLst/>
          </a:prstGeom>
          <a:noFill/>
          <a:ln>
            <a:noFill/>
          </a:ln>
        </p:spPr>
      </p:pic>
      <p:pic>
        <p:nvPicPr>
          <p:cNvPr id="218" name="Google Shape;218;p22"/>
          <p:cNvPicPr preferRelativeResize="0"/>
          <p:nvPr/>
        </p:nvPicPr>
        <p:blipFill>
          <a:blip r:embed="rId8">
            <a:alphaModFix/>
          </a:blip>
          <a:stretch>
            <a:fillRect/>
          </a:stretch>
        </p:blipFill>
        <p:spPr>
          <a:xfrm>
            <a:off x="5153299" y="604720"/>
            <a:ext cx="3440526" cy="1721576"/>
          </a:xfrm>
          <a:prstGeom prst="rect">
            <a:avLst/>
          </a:prstGeom>
          <a:noFill/>
          <a:ln>
            <a:noFill/>
          </a:ln>
        </p:spPr>
      </p:pic>
      <p:sp>
        <p:nvSpPr>
          <p:cNvPr id="219" name="Google Shape;219;p22"/>
          <p:cNvSpPr txBox="1">
            <a:spLocks noGrp="1"/>
          </p:cNvSpPr>
          <p:nvPr>
            <p:ph type="title"/>
          </p:nvPr>
        </p:nvSpPr>
        <p:spPr>
          <a:xfrm>
            <a:off x="0" y="0"/>
            <a:ext cx="86403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highlight>
                  <a:srgbClr val="FFFFFF"/>
                </a:highlight>
                <a:latin typeface="Impact"/>
                <a:ea typeface="Impact"/>
                <a:cs typeface="Impact"/>
                <a:sym typeface="Impact"/>
              </a:rPr>
              <a:t>Database Interaction with Metabase: A DEMO</a:t>
            </a:r>
            <a:endParaRPr>
              <a:latin typeface="Impact"/>
              <a:ea typeface="Impact"/>
              <a:cs typeface="Impact"/>
              <a:sym typeface="Impact"/>
            </a:endParaRPr>
          </a:p>
          <a:p>
            <a:pPr marL="0" marR="101600" lvl="0" indent="0" algn="l" rtl="0">
              <a:lnSpc>
                <a:spcPct val="115000"/>
              </a:lnSpc>
              <a:spcBef>
                <a:spcPts val="0"/>
              </a:spcBef>
              <a:spcAft>
                <a:spcPts val="2000"/>
              </a:spcAft>
              <a:buNone/>
            </a:pPr>
            <a:endParaRPr>
              <a:highlight>
                <a:srgbClr val="FFFF00"/>
              </a:highlight>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p23"/>
          <p:cNvSpPr txBox="1">
            <a:spLocks noGrp="1"/>
          </p:cNvSpPr>
          <p:nvPr>
            <p:ph type="title" idx="4294967295"/>
          </p:nvPr>
        </p:nvSpPr>
        <p:spPr>
          <a:xfrm>
            <a:off x="143250" y="200375"/>
            <a:ext cx="90801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Impact"/>
                <a:ea typeface="Impact"/>
                <a:cs typeface="Impact"/>
                <a:sym typeface="Impact"/>
              </a:rPr>
              <a:t>Conclusion: </a:t>
            </a:r>
            <a:r>
              <a:rPr lang="en" b="1">
                <a:solidFill>
                  <a:srgbClr val="D74C02"/>
                </a:solidFill>
                <a:latin typeface="Impact"/>
                <a:ea typeface="Impact"/>
                <a:cs typeface="Impact"/>
                <a:sym typeface="Impact"/>
              </a:rPr>
              <a:t>How will Loan RDMS benefit Lending Club?</a:t>
            </a:r>
            <a:endParaRPr b="1">
              <a:solidFill>
                <a:srgbClr val="D74C02"/>
              </a:solidFill>
              <a:latin typeface="Impact"/>
              <a:ea typeface="Impact"/>
              <a:cs typeface="Impact"/>
              <a:sym typeface="Impact"/>
            </a:endParaRPr>
          </a:p>
        </p:txBody>
      </p:sp>
      <p:pic>
        <p:nvPicPr>
          <p:cNvPr id="225" name="Google Shape;225;p23"/>
          <p:cNvPicPr preferRelativeResize="0"/>
          <p:nvPr/>
        </p:nvPicPr>
        <p:blipFill>
          <a:blip r:embed="rId3">
            <a:alphaModFix/>
          </a:blip>
          <a:stretch>
            <a:fillRect/>
          </a:stretch>
        </p:blipFill>
        <p:spPr>
          <a:xfrm>
            <a:off x="6173300" y="1068425"/>
            <a:ext cx="2582450" cy="3676125"/>
          </a:xfrm>
          <a:prstGeom prst="rect">
            <a:avLst/>
          </a:prstGeom>
          <a:noFill/>
          <a:ln>
            <a:noFill/>
          </a:ln>
        </p:spPr>
      </p:pic>
      <p:pic>
        <p:nvPicPr>
          <p:cNvPr id="226" name="Google Shape;226;p23"/>
          <p:cNvPicPr preferRelativeResize="0"/>
          <p:nvPr/>
        </p:nvPicPr>
        <p:blipFill>
          <a:blip r:embed="rId4">
            <a:alphaModFix/>
          </a:blip>
          <a:stretch>
            <a:fillRect/>
          </a:stretch>
        </p:blipFill>
        <p:spPr>
          <a:xfrm>
            <a:off x="3280775" y="1071950"/>
            <a:ext cx="2582450" cy="3669086"/>
          </a:xfrm>
          <a:prstGeom prst="rect">
            <a:avLst/>
          </a:prstGeom>
          <a:noFill/>
          <a:ln>
            <a:noFill/>
          </a:ln>
        </p:spPr>
      </p:pic>
      <p:pic>
        <p:nvPicPr>
          <p:cNvPr id="227" name="Google Shape;227;p23"/>
          <p:cNvPicPr preferRelativeResize="0"/>
          <p:nvPr/>
        </p:nvPicPr>
        <p:blipFill>
          <a:blip r:embed="rId5">
            <a:alphaModFix/>
          </a:blip>
          <a:stretch>
            <a:fillRect/>
          </a:stretch>
        </p:blipFill>
        <p:spPr>
          <a:xfrm>
            <a:off x="345325" y="1081925"/>
            <a:ext cx="2582450" cy="3649116"/>
          </a:xfrm>
          <a:prstGeom prst="rect">
            <a:avLst/>
          </a:prstGeom>
          <a:noFill/>
          <a:ln>
            <a:noFill/>
          </a:ln>
        </p:spPr>
      </p:pic>
      <p:pic>
        <p:nvPicPr>
          <p:cNvPr id="228" name="Google Shape;228;p23">
            <a:hlinkClick r:id="rId6"/>
          </p:cNvPr>
          <p:cNvPicPr preferRelativeResize="0"/>
          <p:nvPr/>
        </p:nvPicPr>
        <p:blipFill>
          <a:blip r:embed="rId7">
            <a:alphaModFix/>
          </a:blip>
          <a:stretch>
            <a:fillRect/>
          </a:stretch>
        </p:blipFill>
        <p:spPr>
          <a:xfrm>
            <a:off x="898925" y="1224650"/>
            <a:ext cx="1684298" cy="1279876"/>
          </a:xfrm>
          <a:prstGeom prst="rect">
            <a:avLst/>
          </a:prstGeom>
          <a:noFill/>
          <a:ln>
            <a:noFill/>
          </a:ln>
        </p:spPr>
      </p:pic>
      <p:pic>
        <p:nvPicPr>
          <p:cNvPr id="229" name="Google Shape;229;p23">
            <a:hlinkClick r:id="rId8"/>
          </p:cNvPr>
          <p:cNvPicPr preferRelativeResize="0"/>
          <p:nvPr/>
        </p:nvPicPr>
        <p:blipFill>
          <a:blip r:embed="rId9">
            <a:alphaModFix/>
          </a:blip>
          <a:stretch>
            <a:fillRect/>
          </a:stretch>
        </p:blipFill>
        <p:spPr>
          <a:xfrm>
            <a:off x="3803323" y="1178525"/>
            <a:ext cx="1744972" cy="1326001"/>
          </a:xfrm>
          <a:prstGeom prst="rect">
            <a:avLst/>
          </a:prstGeom>
          <a:noFill/>
          <a:ln>
            <a:noFill/>
          </a:ln>
        </p:spPr>
      </p:pic>
      <p:pic>
        <p:nvPicPr>
          <p:cNvPr id="230" name="Google Shape;230;p23">
            <a:hlinkClick r:id="rId10"/>
          </p:cNvPr>
          <p:cNvPicPr preferRelativeResize="0"/>
          <p:nvPr/>
        </p:nvPicPr>
        <p:blipFill>
          <a:blip r:embed="rId11">
            <a:alphaModFix/>
          </a:blip>
          <a:stretch>
            <a:fillRect/>
          </a:stretch>
        </p:blipFill>
        <p:spPr>
          <a:xfrm>
            <a:off x="6768375" y="1178525"/>
            <a:ext cx="1392275" cy="1326000"/>
          </a:xfrm>
          <a:prstGeom prst="rect">
            <a:avLst/>
          </a:prstGeom>
          <a:noFill/>
          <a:ln>
            <a:noFill/>
          </a:ln>
        </p:spPr>
      </p:pic>
    </p:spTree>
  </p:cSld>
  <p:clrMapOvr>
    <a:masterClrMapping/>
  </p:clrMapOvr>
</p:sld>
</file>

<file path=ppt/theme/theme1.xml><?xml version="1.0" encoding="utf-8"?>
<a:theme xmlns:a="http://schemas.openxmlformats.org/drawingml/2006/main" name="Geometric">
  <a:themeElements>
    <a:clrScheme name="Geometric">
      <a:dk1>
        <a:srgbClr val="2A3990"/>
      </a:dk1>
      <a:lt1>
        <a:srgbClr val="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824</Words>
  <Application>Microsoft Office PowerPoint</Application>
  <PresentationFormat>全屏显示(16:9)</PresentationFormat>
  <Paragraphs>93</Paragraphs>
  <Slides>9</Slides>
  <Notes>9</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9</vt:i4>
      </vt:variant>
    </vt:vector>
  </HeadingPairs>
  <TitlesOfParts>
    <vt:vector size="16" baseType="lpstr">
      <vt:lpstr>Lato</vt:lpstr>
      <vt:lpstr>Impact</vt:lpstr>
      <vt:lpstr>Arial</vt:lpstr>
      <vt:lpstr>Roboto</vt:lpstr>
      <vt:lpstr>Times New Roman</vt:lpstr>
      <vt:lpstr>Helvetica Neue</vt:lpstr>
      <vt:lpstr>Geometric</vt:lpstr>
      <vt:lpstr>Loan Database for</vt:lpstr>
      <vt:lpstr>Problem Statement Proposal Normalization Plan ETL Process Analytical Procedures Database Interactions</vt:lpstr>
      <vt:lpstr>Data Sample</vt:lpstr>
      <vt:lpstr>Normalization  </vt:lpstr>
      <vt:lpstr>ETL Process </vt:lpstr>
      <vt:lpstr>Process of Interacting </vt:lpstr>
      <vt:lpstr>Database Interaction with SQL : A DEMO </vt:lpstr>
      <vt:lpstr>Database Interaction with Metabase: A DEMO </vt:lpstr>
      <vt:lpstr>Conclusion: How will Loan RDMS benefit Lending Club?</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Loan Database for</dc:title>
  <cp:lastModifiedBy>wang yuhan</cp:lastModifiedBy>
  <cp:revision>1</cp:revision>
  <dcterms:modified xsi:type="dcterms:W3CDTF">2019-05-09T17:20:34Z</dcterms:modified>
</cp:coreProperties>
</file>